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Neo Tech Bold" charset="1" panose="020B0804030504040204"/>
      <p:regular r:id="rId19"/>
    </p:embeddedFont>
    <p:embeddedFont>
      <p:font typeface="Canva Sans" charset="1" panose="020B0503030501040103"/>
      <p:regular r:id="rId20"/>
    </p:embeddedFont>
    <p:embeddedFont>
      <p:font typeface="Canva Sans Bold" charset="1" panose="020B0803030501040103"/>
      <p:regular r:id="rId21"/>
    </p:embeddedFont>
    <p:embeddedFont>
      <p:font typeface="Canva Sans Medium" charset="1" panose="020B0603030501040103"/>
      <p:regular r:id="rId22"/>
    </p:embeddedFont>
    <p:embeddedFont>
      <p:font typeface="Neo Tech" charset="1" panose="020B0504030504040204"/>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1.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4401" t="-59794" r="-35393" b="0"/>
            </a:stretch>
          </a:blipFill>
        </p:spPr>
      </p:sp>
      <p:grpSp>
        <p:nvGrpSpPr>
          <p:cNvPr name="Group 3" id="3"/>
          <p:cNvGrpSpPr/>
          <p:nvPr/>
        </p:nvGrpSpPr>
        <p:grpSpPr>
          <a:xfrm rot="0">
            <a:off x="-1346078" y="-630413"/>
            <a:ext cx="20264755" cy="5773913"/>
            <a:chOff x="0" y="0"/>
            <a:chExt cx="5337219" cy="1520701"/>
          </a:xfrm>
        </p:grpSpPr>
        <p:sp>
          <p:nvSpPr>
            <p:cNvPr name="Freeform 4" id="4"/>
            <p:cNvSpPr/>
            <p:nvPr/>
          </p:nvSpPr>
          <p:spPr>
            <a:xfrm flipH="false" flipV="false" rot="0">
              <a:off x="0" y="0"/>
              <a:ext cx="5337219" cy="1520701"/>
            </a:xfrm>
            <a:custGeom>
              <a:avLst/>
              <a:gdLst/>
              <a:ahLst/>
              <a:cxnLst/>
              <a:rect r="r" b="b" t="t" l="l"/>
              <a:pathLst>
                <a:path h="1520701" w="5337219">
                  <a:moveTo>
                    <a:pt x="0" y="0"/>
                  </a:moveTo>
                  <a:lnTo>
                    <a:pt x="5337219" y="0"/>
                  </a:lnTo>
                  <a:lnTo>
                    <a:pt x="5337219" y="1520701"/>
                  </a:lnTo>
                  <a:lnTo>
                    <a:pt x="0" y="1520701"/>
                  </a:lnTo>
                  <a:close/>
                </a:path>
              </a:pathLst>
            </a:custGeom>
            <a:solidFill>
              <a:srgbClr val="0038A8">
                <a:alpha val="49804"/>
              </a:srgbClr>
            </a:solidFill>
          </p:spPr>
        </p:sp>
        <p:sp>
          <p:nvSpPr>
            <p:cNvPr name="TextBox 5" id="5"/>
            <p:cNvSpPr txBox="true"/>
            <p:nvPr/>
          </p:nvSpPr>
          <p:spPr>
            <a:xfrm>
              <a:off x="0" y="-38100"/>
              <a:ext cx="5337219" cy="1558801"/>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2923762" y="3606344"/>
            <a:ext cx="12199215" cy="962641"/>
            <a:chOff x="0" y="0"/>
            <a:chExt cx="3212962" cy="253535"/>
          </a:xfrm>
        </p:grpSpPr>
        <p:sp>
          <p:nvSpPr>
            <p:cNvPr name="Freeform 7" id="7"/>
            <p:cNvSpPr/>
            <p:nvPr/>
          </p:nvSpPr>
          <p:spPr>
            <a:xfrm flipH="false" flipV="false" rot="0">
              <a:off x="0" y="0"/>
              <a:ext cx="3212962" cy="253535"/>
            </a:xfrm>
            <a:custGeom>
              <a:avLst/>
              <a:gdLst/>
              <a:ahLst/>
              <a:cxnLst/>
              <a:rect r="r" b="b" t="t" l="l"/>
              <a:pathLst>
                <a:path h="253535" w="3212962">
                  <a:moveTo>
                    <a:pt x="0" y="0"/>
                  </a:moveTo>
                  <a:lnTo>
                    <a:pt x="3212962" y="0"/>
                  </a:lnTo>
                  <a:lnTo>
                    <a:pt x="3212962" y="253535"/>
                  </a:lnTo>
                  <a:lnTo>
                    <a:pt x="0" y="253535"/>
                  </a:lnTo>
                  <a:close/>
                </a:path>
              </a:pathLst>
            </a:custGeom>
            <a:gradFill rotWithShape="true">
              <a:gsLst>
                <a:gs pos="0">
                  <a:srgbClr val="13429F">
                    <a:alpha val="42000"/>
                  </a:srgbClr>
                </a:gs>
                <a:gs pos="100000">
                  <a:srgbClr val="84BFD8">
                    <a:alpha val="42000"/>
                  </a:srgbClr>
                </a:gs>
              </a:gsLst>
              <a:lin ang="5400000"/>
            </a:gradFill>
          </p:spPr>
        </p:sp>
        <p:sp>
          <p:nvSpPr>
            <p:cNvPr name="TextBox 8" id="8"/>
            <p:cNvSpPr txBox="true"/>
            <p:nvPr/>
          </p:nvSpPr>
          <p:spPr>
            <a:xfrm>
              <a:off x="0" y="-38100"/>
              <a:ext cx="3212962" cy="291635"/>
            </a:xfrm>
            <a:prstGeom prst="rect">
              <a:avLst/>
            </a:prstGeom>
          </p:spPr>
          <p:txBody>
            <a:bodyPr anchor="ctr" rtlCol="false" tIns="50800" lIns="50800" bIns="50800" rIns="50800"/>
            <a:lstStyle/>
            <a:p>
              <a:pPr algn="ctr">
                <a:lnSpc>
                  <a:spcPts val="2659"/>
                </a:lnSpc>
              </a:pPr>
            </a:p>
          </p:txBody>
        </p:sp>
      </p:grpSp>
      <p:sp>
        <p:nvSpPr>
          <p:cNvPr name="AutoShape 9" id="9"/>
          <p:cNvSpPr/>
          <p:nvPr/>
        </p:nvSpPr>
        <p:spPr>
          <a:xfrm>
            <a:off x="-1346078" y="9405917"/>
            <a:ext cx="21789428" cy="0"/>
          </a:xfrm>
          <a:prstGeom prst="line">
            <a:avLst/>
          </a:prstGeom>
          <a:ln cap="flat" w="19050">
            <a:solidFill>
              <a:srgbClr val="FFFFFF"/>
            </a:solidFill>
            <a:prstDash val="solid"/>
            <a:headEnd type="none" len="sm" w="sm"/>
            <a:tailEnd type="none" len="sm" w="sm"/>
          </a:ln>
        </p:spPr>
      </p:sp>
      <p:sp>
        <p:nvSpPr>
          <p:cNvPr name="TextBox 10" id="10"/>
          <p:cNvSpPr txBox="true"/>
          <p:nvPr/>
        </p:nvSpPr>
        <p:spPr>
          <a:xfrm rot="0">
            <a:off x="710240" y="1152050"/>
            <a:ext cx="16894483" cy="2833985"/>
          </a:xfrm>
          <a:prstGeom prst="rect">
            <a:avLst/>
          </a:prstGeom>
        </p:spPr>
        <p:txBody>
          <a:bodyPr anchor="t" rtlCol="false" tIns="0" lIns="0" bIns="0" rIns="0">
            <a:spAutoFit/>
          </a:bodyPr>
          <a:lstStyle/>
          <a:p>
            <a:pPr algn="ctr">
              <a:lnSpc>
                <a:spcPts val="20721"/>
              </a:lnSpc>
              <a:spcBef>
                <a:spcPct val="0"/>
              </a:spcBef>
            </a:pPr>
            <a:r>
              <a:rPr lang="en-US" b="true" sz="14800" spc="88">
                <a:solidFill>
                  <a:srgbClr val="FFFFFF"/>
                </a:solidFill>
                <a:latin typeface="Neo Tech Bold"/>
                <a:ea typeface="Neo Tech Bold"/>
                <a:cs typeface="Neo Tech Bold"/>
                <a:sym typeface="Neo Tech Bold"/>
              </a:rPr>
              <a:t>SEQUIA</a:t>
            </a:r>
          </a:p>
        </p:txBody>
      </p:sp>
      <p:sp>
        <p:nvSpPr>
          <p:cNvPr name="TextBox 11" id="11"/>
          <p:cNvSpPr txBox="true"/>
          <p:nvPr/>
        </p:nvSpPr>
        <p:spPr>
          <a:xfrm rot="0">
            <a:off x="4897231" y="3500792"/>
            <a:ext cx="8520500" cy="967370"/>
          </a:xfrm>
          <a:prstGeom prst="rect">
            <a:avLst/>
          </a:prstGeom>
        </p:spPr>
        <p:txBody>
          <a:bodyPr anchor="t" rtlCol="false" tIns="0" lIns="0" bIns="0" rIns="0">
            <a:spAutoFit/>
          </a:bodyPr>
          <a:lstStyle/>
          <a:p>
            <a:pPr algn="ctr">
              <a:lnSpc>
                <a:spcPts val="7055"/>
              </a:lnSpc>
              <a:spcBef>
                <a:spcPct val="0"/>
              </a:spcBef>
            </a:pPr>
            <a:r>
              <a:rPr lang="en-US" b="true" sz="5039" spc="559">
                <a:solidFill>
                  <a:srgbClr val="FFFFFF"/>
                </a:solidFill>
                <a:latin typeface="Neo Tech Bold"/>
                <a:ea typeface="Neo Tech Bold"/>
                <a:cs typeface="Neo Tech Bold"/>
                <a:sym typeface="Neo Tech Bold"/>
              </a:rPr>
              <a:t>SINALOA</a:t>
            </a:r>
          </a:p>
        </p:txBody>
      </p:sp>
      <p:sp>
        <p:nvSpPr>
          <p:cNvPr name="TextBox 12" id="12"/>
          <p:cNvSpPr txBox="true"/>
          <p:nvPr/>
        </p:nvSpPr>
        <p:spPr>
          <a:xfrm rot="0">
            <a:off x="710240" y="8557133"/>
            <a:ext cx="7839875" cy="1053592"/>
          </a:xfrm>
          <a:prstGeom prst="rect">
            <a:avLst/>
          </a:prstGeom>
        </p:spPr>
        <p:txBody>
          <a:bodyPr anchor="t" rtlCol="false" tIns="0" lIns="0" bIns="0" rIns="0">
            <a:spAutoFit/>
          </a:bodyPr>
          <a:lstStyle/>
          <a:p>
            <a:pPr algn="l">
              <a:lnSpc>
                <a:spcPts val="2827"/>
              </a:lnSpc>
            </a:pPr>
            <a:r>
              <a:rPr lang="en-US" sz="2019" spc="111">
                <a:solidFill>
                  <a:srgbClr val="FFFFFF"/>
                </a:solidFill>
                <a:latin typeface="Canva Sans"/>
                <a:ea typeface="Canva Sans"/>
                <a:cs typeface="Canva Sans"/>
                <a:sym typeface="Canva Sans"/>
              </a:rPr>
              <a:t>JESUS EDUARDO LIZARRAGA VALENZUELA</a:t>
            </a:r>
          </a:p>
          <a:p>
            <a:pPr algn="l">
              <a:lnSpc>
                <a:spcPts val="2827"/>
              </a:lnSpc>
            </a:pPr>
            <a:r>
              <a:rPr lang="en-US" sz="2019" spc="111">
                <a:solidFill>
                  <a:srgbClr val="FFFFFF"/>
                </a:solidFill>
                <a:latin typeface="Canva Sans"/>
                <a:ea typeface="Canva Sans"/>
                <a:cs typeface="Canva Sans"/>
                <a:sym typeface="Canva Sans"/>
              </a:rPr>
              <a:t>GUILLERMO EDUARDO PADILLA NORIEGA </a:t>
            </a:r>
          </a:p>
          <a:p>
            <a:pPr algn="l">
              <a:lnSpc>
                <a:spcPts val="2827"/>
              </a:lnSpc>
              <a:spcBef>
                <a:spcPct val="0"/>
              </a:spcBef>
            </a:pPr>
          </a:p>
        </p:txBody>
      </p:sp>
      <p:sp>
        <p:nvSpPr>
          <p:cNvPr name="TextBox 13" id="13"/>
          <p:cNvSpPr txBox="true"/>
          <p:nvPr/>
        </p:nvSpPr>
        <p:spPr>
          <a:xfrm rot="0">
            <a:off x="9250749" y="8835431"/>
            <a:ext cx="8008551" cy="348742"/>
          </a:xfrm>
          <a:prstGeom prst="rect">
            <a:avLst/>
          </a:prstGeom>
        </p:spPr>
        <p:txBody>
          <a:bodyPr anchor="t" rtlCol="false" tIns="0" lIns="0" bIns="0" rIns="0">
            <a:spAutoFit/>
          </a:bodyPr>
          <a:lstStyle/>
          <a:p>
            <a:pPr algn="r">
              <a:lnSpc>
                <a:spcPts val="2827"/>
              </a:lnSpc>
              <a:spcBef>
                <a:spcPct val="0"/>
              </a:spcBef>
            </a:pPr>
            <a:r>
              <a:rPr lang="en-US" sz="2019" spc="111">
                <a:solidFill>
                  <a:srgbClr val="FFFFFF"/>
                </a:solidFill>
                <a:latin typeface="Canva Sans"/>
                <a:ea typeface="Canva Sans"/>
                <a:cs typeface="Canva Sans"/>
                <a:sym typeface="Canva Sans"/>
              </a:rPr>
              <a:t>ZURIEL DATHAN MORA FELIX</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54239" t="-103027" r="-48788" b="0"/>
            </a:stretch>
          </a:blipFill>
        </p:spPr>
      </p:sp>
      <p:grpSp>
        <p:nvGrpSpPr>
          <p:cNvPr name="Group 3" id="3"/>
          <p:cNvGrpSpPr/>
          <p:nvPr/>
        </p:nvGrpSpPr>
        <p:grpSpPr>
          <a:xfrm rot="0">
            <a:off x="-1130605" y="3098642"/>
            <a:ext cx="21006411" cy="7492051"/>
            <a:chOff x="0" y="0"/>
            <a:chExt cx="5532553" cy="1973215"/>
          </a:xfrm>
        </p:grpSpPr>
        <p:sp>
          <p:nvSpPr>
            <p:cNvPr name="Freeform 4" id="4"/>
            <p:cNvSpPr/>
            <p:nvPr/>
          </p:nvSpPr>
          <p:spPr>
            <a:xfrm flipH="false" flipV="false" rot="0">
              <a:off x="0" y="0"/>
              <a:ext cx="5532553" cy="1973215"/>
            </a:xfrm>
            <a:custGeom>
              <a:avLst/>
              <a:gdLst/>
              <a:ahLst/>
              <a:cxnLst/>
              <a:rect r="r" b="b" t="t" l="l"/>
              <a:pathLst>
                <a:path h="1973215" w="5532553">
                  <a:moveTo>
                    <a:pt x="0" y="0"/>
                  </a:moveTo>
                  <a:lnTo>
                    <a:pt x="5532553" y="0"/>
                  </a:lnTo>
                  <a:lnTo>
                    <a:pt x="5532553" y="1973215"/>
                  </a:lnTo>
                  <a:lnTo>
                    <a:pt x="0" y="1973215"/>
                  </a:lnTo>
                  <a:close/>
                </a:path>
              </a:pathLst>
            </a:custGeom>
            <a:solidFill>
              <a:srgbClr val="0038A8">
                <a:alpha val="43922"/>
              </a:srgbClr>
            </a:solidFill>
            <a:ln cap="sq">
              <a:noFill/>
              <a:prstDash val="solid"/>
              <a:miter/>
            </a:ln>
          </p:spPr>
        </p:sp>
        <p:sp>
          <p:nvSpPr>
            <p:cNvPr name="TextBox 5" id="5"/>
            <p:cNvSpPr txBox="true"/>
            <p:nvPr/>
          </p:nvSpPr>
          <p:spPr>
            <a:xfrm>
              <a:off x="0" y="-28575"/>
              <a:ext cx="5532553" cy="2001790"/>
            </a:xfrm>
            <a:prstGeom prst="rect">
              <a:avLst/>
            </a:prstGeom>
          </p:spPr>
          <p:txBody>
            <a:bodyPr anchor="ctr" rtlCol="false" tIns="50800" lIns="50800" bIns="50800" rIns="50800"/>
            <a:lstStyle/>
            <a:p>
              <a:pPr algn="ctr">
                <a:lnSpc>
                  <a:spcPts val="1869"/>
                </a:lnSpc>
              </a:pPr>
            </a:p>
          </p:txBody>
        </p:sp>
      </p:grpSp>
      <p:sp>
        <p:nvSpPr>
          <p:cNvPr name="Freeform 6" id="6"/>
          <p:cNvSpPr/>
          <p:nvPr/>
        </p:nvSpPr>
        <p:spPr>
          <a:xfrm flipH="false" flipV="false" rot="0">
            <a:off x="8944367" y="2780157"/>
            <a:ext cx="8743570" cy="5825403"/>
          </a:xfrm>
          <a:custGeom>
            <a:avLst/>
            <a:gdLst/>
            <a:ahLst/>
            <a:cxnLst/>
            <a:rect r="r" b="b" t="t" l="l"/>
            <a:pathLst>
              <a:path h="5825403" w="8743570">
                <a:moveTo>
                  <a:pt x="0" y="0"/>
                </a:moveTo>
                <a:lnTo>
                  <a:pt x="8743570" y="0"/>
                </a:lnTo>
                <a:lnTo>
                  <a:pt x="8743570" y="5825403"/>
                </a:lnTo>
                <a:lnTo>
                  <a:pt x="0" y="5825403"/>
                </a:lnTo>
                <a:lnTo>
                  <a:pt x="0" y="0"/>
                </a:lnTo>
                <a:close/>
              </a:path>
            </a:pathLst>
          </a:custGeom>
          <a:blipFill>
            <a:blip r:embed="rId3"/>
            <a:stretch>
              <a:fillRect l="0" t="0" r="0" b="0"/>
            </a:stretch>
          </a:blipFill>
        </p:spPr>
      </p:sp>
      <p:sp>
        <p:nvSpPr>
          <p:cNvPr name="TextBox 7" id="7"/>
          <p:cNvSpPr txBox="true"/>
          <p:nvPr/>
        </p:nvSpPr>
        <p:spPr>
          <a:xfrm rot="0">
            <a:off x="2658194" y="211293"/>
            <a:ext cx="13428811" cy="1817809"/>
          </a:xfrm>
          <a:prstGeom prst="rect">
            <a:avLst/>
          </a:prstGeom>
        </p:spPr>
        <p:txBody>
          <a:bodyPr anchor="t" rtlCol="false" tIns="0" lIns="0" bIns="0" rIns="0">
            <a:spAutoFit/>
          </a:bodyPr>
          <a:lstStyle/>
          <a:p>
            <a:pPr algn="ctr">
              <a:lnSpc>
                <a:spcPts val="6881"/>
              </a:lnSpc>
              <a:spcBef>
                <a:spcPct val="0"/>
              </a:spcBef>
            </a:pPr>
            <a:r>
              <a:rPr lang="en-US" b="true" sz="4915" spc="29">
                <a:solidFill>
                  <a:srgbClr val="FFFFFF"/>
                </a:solidFill>
                <a:latin typeface="Neo Tech Bold"/>
                <a:ea typeface="Neo Tech Bold"/>
                <a:cs typeface="Neo Tech Bold"/>
                <a:sym typeface="Neo Tech Bold"/>
              </a:rPr>
              <a:t>RIEGO AGRICOLA INTELIGENTE CON INTELIGENCIA ARTIFICIAL</a:t>
            </a:r>
          </a:p>
        </p:txBody>
      </p:sp>
      <p:sp>
        <p:nvSpPr>
          <p:cNvPr name="TextBox 8" id="8"/>
          <p:cNvSpPr txBox="true"/>
          <p:nvPr/>
        </p:nvSpPr>
        <p:spPr>
          <a:xfrm rot="0">
            <a:off x="466279" y="2742057"/>
            <a:ext cx="8251747" cy="4893450"/>
          </a:xfrm>
          <a:prstGeom prst="rect">
            <a:avLst/>
          </a:prstGeom>
        </p:spPr>
        <p:txBody>
          <a:bodyPr anchor="t" rtlCol="false" tIns="0" lIns="0" bIns="0" rIns="0">
            <a:spAutoFit/>
          </a:bodyPr>
          <a:lstStyle/>
          <a:p>
            <a:pPr algn="l">
              <a:lnSpc>
                <a:spcPts val="3282"/>
              </a:lnSpc>
            </a:pPr>
            <a:r>
              <a:rPr lang="en-US" sz="2344" spc="51" b="true">
                <a:solidFill>
                  <a:srgbClr val="FFFFFF"/>
                </a:solidFill>
                <a:latin typeface="Canva Sans Bold"/>
                <a:ea typeface="Canva Sans Bold"/>
                <a:cs typeface="Canva Sans Bold"/>
                <a:sym typeface="Canva Sans Bold"/>
              </a:rPr>
              <a:t>Paso 4- toma de decisión automática</a:t>
            </a:r>
          </a:p>
          <a:p>
            <a:pPr algn="l">
              <a:lnSpc>
                <a:spcPts val="3282"/>
              </a:lnSpc>
            </a:pPr>
          </a:p>
          <a:p>
            <a:pPr algn="l">
              <a:lnSpc>
                <a:spcPts val="3282"/>
              </a:lnSpc>
            </a:pPr>
            <a:r>
              <a:rPr lang="en-US" sz="2344" spc="51">
                <a:solidFill>
                  <a:srgbClr val="FFFFFF"/>
                </a:solidFill>
                <a:latin typeface="Canva Sans"/>
                <a:ea typeface="Canva Sans"/>
                <a:cs typeface="Canva Sans"/>
                <a:sym typeface="Canva Sans"/>
              </a:rPr>
              <a:t>Si el sistema detecta que una micro-zona necesita agua, envía una orden automática a las válvulas del sistema de riego.</a:t>
            </a:r>
          </a:p>
          <a:p>
            <a:pPr algn="l">
              <a:lnSpc>
                <a:spcPts val="3282"/>
              </a:lnSpc>
            </a:pPr>
            <a:r>
              <a:rPr lang="en-US" sz="2344" spc="51">
                <a:solidFill>
                  <a:srgbClr val="FFFFFF"/>
                </a:solidFill>
                <a:latin typeface="Canva Sans"/>
                <a:ea typeface="Canva Sans"/>
                <a:cs typeface="Canva Sans"/>
                <a:sym typeface="Canva Sans"/>
              </a:rPr>
              <a:t>Por ejemplo, imaginemos que tenemos dividido la parcela en 3 zonas</a:t>
            </a:r>
          </a:p>
          <a:p>
            <a:pPr algn="l">
              <a:lnSpc>
                <a:spcPts val="3282"/>
              </a:lnSpc>
            </a:pPr>
          </a:p>
          <a:p>
            <a:pPr algn="l">
              <a:lnSpc>
                <a:spcPts val="3282"/>
              </a:lnSpc>
            </a:pPr>
            <a:r>
              <a:rPr lang="en-US" sz="2344" spc="51">
                <a:solidFill>
                  <a:srgbClr val="FFFFFF"/>
                </a:solidFill>
                <a:latin typeface="Canva Sans"/>
                <a:ea typeface="Canva Sans"/>
                <a:cs typeface="Canva Sans"/>
                <a:sym typeface="Canva Sans"/>
              </a:rPr>
              <a:t>·    Zona A → tiene buena humedad → no se riega</a:t>
            </a:r>
          </a:p>
          <a:p>
            <a:pPr algn="l">
              <a:lnSpc>
                <a:spcPts val="3282"/>
              </a:lnSpc>
            </a:pPr>
            <a:r>
              <a:rPr lang="en-US" sz="2344" spc="51">
                <a:solidFill>
                  <a:srgbClr val="FFFFFF"/>
                </a:solidFill>
                <a:latin typeface="Canva Sans"/>
                <a:ea typeface="Canva Sans"/>
                <a:cs typeface="Canva Sans"/>
                <a:sym typeface="Canva Sans"/>
              </a:rPr>
              <a:t>·    Z</a:t>
            </a:r>
            <a:r>
              <a:rPr lang="en-US" sz="2344" spc="51">
                <a:solidFill>
                  <a:srgbClr val="FFFFFF"/>
                </a:solidFill>
                <a:latin typeface="Canva Sans"/>
                <a:ea typeface="Canva Sans"/>
                <a:cs typeface="Canva Sans"/>
                <a:sym typeface="Canva Sans"/>
              </a:rPr>
              <a:t>on</a:t>
            </a:r>
            <a:r>
              <a:rPr lang="en-US" sz="2344" spc="51">
                <a:solidFill>
                  <a:srgbClr val="FFFFFF"/>
                </a:solidFill>
                <a:latin typeface="Canva Sans"/>
                <a:ea typeface="Canva Sans"/>
                <a:cs typeface="Canva Sans"/>
                <a:sym typeface="Canva Sans"/>
              </a:rPr>
              <a:t>a B → está seca → se activa riego por 40 minutos</a:t>
            </a:r>
          </a:p>
          <a:p>
            <a:pPr algn="l">
              <a:lnSpc>
                <a:spcPts val="3282"/>
              </a:lnSpc>
            </a:pPr>
            <a:r>
              <a:rPr lang="en-US" sz="2344" spc="51">
                <a:solidFill>
                  <a:srgbClr val="FFFFFF"/>
                </a:solidFill>
                <a:latin typeface="Canva Sans"/>
                <a:ea typeface="Canva Sans"/>
                <a:cs typeface="Canva Sans"/>
                <a:sym typeface="Canva Sans"/>
              </a:rPr>
              <a:t>·    Zo</a:t>
            </a:r>
            <a:r>
              <a:rPr lang="en-US" sz="2344" spc="51">
                <a:solidFill>
                  <a:srgbClr val="FFFFFF"/>
                </a:solidFill>
                <a:latin typeface="Canva Sans"/>
                <a:ea typeface="Canva Sans"/>
                <a:cs typeface="Canva Sans"/>
                <a:sym typeface="Canva Sans"/>
              </a:rPr>
              <a:t>na C → humedad media → riego reducido</a:t>
            </a:r>
          </a:p>
          <a:p>
            <a:pPr algn="l">
              <a:lnSpc>
                <a:spcPts val="3282"/>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54239" t="-103027" r="-48788" b="0"/>
            </a:stretch>
          </a:blipFill>
        </p:spPr>
      </p:sp>
      <p:sp>
        <p:nvSpPr>
          <p:cNvPr name="TextBox 3" id="3"/>
          <p:cNvSpPr txBox="true"/>
          <p:nvPr/>
        </p:nvSpPr>
        <p:spPr>
          <a:xfrm rot="0">
            <a:off x="545900" y="2184709"/>
            <a:ext cx="10697857" cy="5532773"/>
          </a:xfrm>
          <a:prstGeom prst="rect">
            <a:avLst/>
          </a:prstGeom>
        </p:spPr>
        <p:txBody>
          <a:bodyPr anchor="t" rtlCol="false" tIns="0" lIns="0" bIns="0" rIns="0">
            <a:spAutoFit/>
          </a:bodyPr>
          <a:lstStyle/>
          <a:p>
            <a:pPr algn="l">
              <a:lnSpc>
                <a:spcPts val="3425"/>
              </a:lnSpc>
            </a:pPr>
            <a:r>
              <a:rPr lang="en-US" sz="2446" spc="53" b="true">
                <a:solidFill>
                  <a:srgbClr val="FFFFFF"/>
                </a:solidFill>
                <a:latin typeface="Canva Sans Bold"/>
                <a:ea typeface="Canva Sans Bold"/>
                <a:cs typeface="Canva Sans Bold"/>
                <a:sym typeface="Canva Sans Bold"/>
              </a:rPr>
              <a:t>Tecnificación del riego</a:t>
            </a:r>
          </a:p>
          <a:p>
            <a:pPr algn="l">
              <a:lnSpc>
                <a:spcPts val="3425"/>
              </a:lnSpc>
            </a:pPr>
          </a:p>
          <a:p>
            <a:pPr algn="l">
              <a:lnSpc>
                <a:spcPts val="3425"/>
              </a:lnSpc>
            </a:pPr>
            <a:r>
              <a:rPr lang="en-US" sz="2446" spc="53">
                <a:solidFill>
                  <a:srgbClr val="FFFFFF"/>
                </a:solidFill>
                <a:latin typeface="Canva Sans"/>
                <a:ea typeface="Canva Sans"/>
                <a:cs typeface="Canva Sans"/>
                <a:sym typeface="Canva Sans"/>
              </a:rPr>
              <a:t>La tecnificación del riego permite utilizar de manera más eficiente el agua en el campo, para que los agricultores puedan producir más con menos recursos hídricos.</a:t>
            </a:r>
          </a:p>
          <a:p>
            <a:pPr algn="l">
              <a:lnSpc>
                <a:spcPts val="3425"/>
              </a:lnSpc>
            </a:pPr>
            <a:r>
              <a:rPr lang="en-US" sz="2446" spc="53">
                <a:solidFill>
                  <a:srgbClr val="FFFFFF"/>
                </a:solidFill>
                <a:latin typeface="Canva Sans"/>
                <a:ea typeface="Canva Sans"/>
                <a:cs typeface="Canva Sans"/>
                <a:sym typeface="Canva Sans"/>
              </a:rPr>
              <a:t>Al tecnificar los sistemas de riego, podemos obtener los siguientes beneficios:</a:t>
            </a:r>
          </a:p>
          <a:p>
            <a:pPr algn="l">
              <a:lnSpc>
                <a:spcPts val="3425"/>
              </a:lnSpc>
            </a:pPr>
          </a:p>
          <a:p>
            <a:pPr algn="l" marL="528266" indent="-264133" lvl="1">
              <a:lnSpc>
                <a:spcPts val="3425"/>
              </a:lnSpc>
              <a:buFont typeface="Arial"/>
              <a:buChar char="•"/>
            </a:pPr>
            <a:r>
              <a:rPr lang="en-US" sz="2446" spc="53">
                <a:solidFill>
                  <a:srgbClr val="FFFFFF"/>
                </a:solidFill>
                <a:latin typeface="Canva Sans"/>
                <a:ea typeface="Canva Sans"/>
                <a:cs typeface="Canva Sans"/>
                <a:sym typeface="Canva Sans"/>
              </a:rPr>
              <a:t>Una reducción en el consumo de agua, que va de un 30 % hasta un 70 %, en comparación con los sistemas tradicionales.</a:t>
            </a:r>
          </a:p>
          <a:p>
            <a:pPr algn="l" marL="528266" indent="-264133" lvl="1">
              <a:lnSpc>
                <a:spcPts val="3425"/>
              </a:lnSpc>
              <a:buFont typeface="Arial"/>
              <a:buChar char="•"/>
            </a:pPr>
            <a:r>
              <a:rPr lang="en-US" sz="2446" spc="53">
                <a:solidFill>
                  <a:srgbClr val="FFFFFF"/>
                </a:solidFill>
                <a:latin typeface="Canva Sans"/>
                <a:ea typeface="Canva Sans"/>
                <a:cs typeface="Canva Sans"/>
                <a:sym typeface="Canva Sans"/>
              </a:rPr>
              <a:t>Mayor eficie</a:t>
            </a:r>
            <a:r>
              <a:rPr lang="en-US" sz="2446" spc="53">
                <a:solidFill>
                  <a:srgbClr val="FFFFFF"/>
                </a:solidFill>
                <a:latin typeface="Canva Sans"/>
                <a:ea typeface="Canva Sans"/>
                <a:cs typeface="Canva Sans"/>
                <a:sym typeface="Canva Sans"/>
              </a:rPr>
              <a:t>nci</a:t>
            </a:r>
            <a:r>
              <a:rPr lang="en-US" sz="2446" spc="53">
                <a:solidFill>
                  <a:srgbClr val="FFFFFF"/>
                </a:solidFill>
                <a:latin typeface="Canva Sans"/>
                <a:ea typeface="Canva Sans"/>
                <a:cs typeface="Canva Sans"/>
                <a:sym typeface="Canva Sans"/>
              </a:rPr>
              <a:t>a en el uso y aplicación del agua y fertilizantes, lo que aumenta</a:t>
            </a:r>
            <a:r>
              <a:rPr lang="en-US" sz="2446" spc="53">
                <a:solidFill>
                  <a:srgbClr val="FFFFFF"/>
                </a:solidFill>
                <a:latin typeface="Canva Sans"/>
                <a:ea typeface="Canva Sans"/>
                <a:cs typeface="Canva Sans"/>
                <a:sym typeface="Canva Sans"/>
              </a:rPr>
              <a:t> la producción y mejor</a:t>
            </a:r>
            <a:r>
              <a:rPr lang="en-US" sz="2446" spc="53">
                <a:solidFill>
                  <a:srgbClr val="FFFFFF"/>
                </a:solidFill>
                <a:latin typeface="Canva Sans"/>
                <a:ea typeface="Canva Sans"/>
                <a:cs typeface="Canva Sans"/>
                <a:sym typeface="Canva Sans"/>
              </a:rPr>
              <a:t>a la calidad de los productos.</a:t>
            </a:r>
          </a:p>
          <a:p>
            <a:pPr algn="l">
              <a:lnSpc>
                <a:spcPts val="3425"/>
              </a:lnSpc>
            </a:pPr>
          </a:p>
        </p:txBody>
      </p:sp>
      <p:sp>
        <p:nvSpPr>
          <p:cNvPr name="Freeform 4" id="4"/>
          <p:cNvSpPr/>
          <p:nvPr/>
        </p:nvSpPr>
        <p:spPr>
          <a:xfrm flipH="false" flipV="false" rot="0">
            <a:off x="12119591" y="2789491"/>
            <a:ext cx="5680871" cy="5103158"/>
          </a:xfrm>
          <a:custGeom>
            <a:avLst/>
            <a:gdLst/>
            <a:ahLst/>
            <a:cxnLst/>
            <a:rect r="r" b="b" t="t" l="l"/>
            <a:pathLst>
              <a:path h="5103158" w="5680871">
                <a:moveTo>
                  <a:pt x="0" y="0"/>
                </a:moveTo>
                <a:lnTo>
                  <a:pt x="5680871" y="0"/>
                </a:lnTo>
                <a:lnTo>
                  <a:pt x="5680871" y="5103158"/>
                </a:lnTo>
                <a:lnTo>
                  <a:pt x="0" y="5103158"/>
                </a:lnTo>
                <a:lnTo>
                  <a:pt x="0" y="0"/>
                </a:lnTo>
                <a:close/>
              </a:path>
            </a:pathLst>
          </a:custGeom>
          <a:blipFill>
            <a:blip r:embed="rId3"/>
            <a:stretch>
              <a:fillRect l="0" t="0" r="-43728" b="0"/>
            </a:stretch>
          </a:blipFill>
        </p:spPr>
      </p:sp>
      <p:sp>
        <p:nvSpPr>
          <p:cNvPr name="TextBox 5" id="5"/>
          <p:cNvSpPr txBox="true"/>
          <p:nvPr/>
        </p:nvSpPr>
        <p:spPr>
          <a:xfrm rot="0">
            <a:off x="2658194" y="211293"/>
            <a:ext cx="13428811" cy="941733"/>
          </a:xfrm>
          <a:prstGeom prst="rect">
            <a:avLst/>
          </a:prstGeom>
        </p:spPr>
        <p:txBody>
          <a:bodyPr anchor="t" rtlCol="false" tIns="0" lIns="0" bIns="0" rIns="0">
            <a:spAutoFit/>
          </a:bodyPr>
          <a:lstStyle/>
          <a:p>
            <a:pPr algn="ctr">
              <a:lnSpc>
                <a:spcPts val="6881"/>
              </a:lnSpc>
              <a:spcBef>
                <a:spcPct val="0"/>
              </a:spcBef>
            </a:pPr>
            <a:r>
              <a:rPr lang="en-US" b="true" sz="4915" spc="29">
                <a:solidFill>
                  <a:srgbClr val="FFFFFF"/>
                </a:solidFill>
                <a:latin typeface="Neo Tech Bold"/>
                <a:ea typeface="Neo Tech Bold"/>
                <a:cs typeface="Neo Tech Bold"/>
                <a:sym typeface="Neo Tech Bold"/>
              </a:rPr>
              <a:t>IMPACTO POTENCIAL DE LA SOLUCION</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54239" t="-103027" r="-48788" b="0"/>
            </a:stretch>
          </a:blipFill>
        </p:spPr>
      </p:sp>
      <p:sp>
        <p:nvSpPr>
          <p:cNvPr name="TextBox 3" id="3"/>
          <p:cNvSpPr txBox="true"/>
          <p:nvPr/>
        </p:nvSpPr>
        <p:spPr>
          <a:xfrm rot="0">
            <a:off x="657995" y="3028694"/>
            <a:ext cx="16972009" cy="2547701"/>
          </a:xfrm>
          <a:prstGeom prst="rect">
            <a:avLst/>
          </a:prstGeom>
        </p:spPr>
        <p:txBody>
          <a:bodyPr anchor="t" rtlCol="false" tIns="0" lIns="0" bIns="0" rIns="0">
            <a:spAutoFit/>
          </a:bodyPr>
          <a:lstStyle/>
          <a:p>
            <a:pPr algn="ctr">
              <a:lnSpc>
                <a:spcPts val="3425"/>
              </a:lnSpc>
            </a:pPr>
            <a:r>
              <a:rPr lang="en-US" sz="2446" spc="53">
                <a:solidFill>
                  <a:srgbClr val="FFFFFF"/>
                </a:solidFill>
                <a:latin typeface="Canva Sans"/>
                <a:ea typeface="Canva Sans"/>
                <a:cs typeface="Canva Sans"/>
                <a:sym typeface="Canva Sans"/>
              </a:rPr>
              <a:t>La sequía en el estado de Sinaloa representa uno de los desafíos ambientales, sociales y económicos más críticos de la actualidad, afectando tanto a las comunidades como al sector agrícola, que constituye uno de los pilares productivos de la región. La disminución en la disponibilidad de agua ha evidenciado la necesidad de implementar soluciones innovadoras que permitan optimizar el uso del recurso hídrico y fortalecer la capacidad de adaptación ante escena</a:t>
            </a:r>
            <a:r>
              <a:rPr lang="en-US" sz="2446" spc="53">
                <a:solidFill>
                  <a:srgbClr val="FFFFFF"/>
                </a:solidFill>
                <a:latin typeface="Canva Sans"/>
                <a:ea typeface="Canva Sans"/>
                <a:cs typeface="Canva Sans"/>
                <a:sym typeface="Canva Sans"/>
              </a:rPr>
              <a:t>rios climáticos</a:t>
            </a:r>
            <a:r>
              <a:rPr lang="en-US" sz="2446" spc="53">
                <a:solidFill>
                  <a:srgbClr val="FFFFFF"/>
                </a:solidFill>
                <a:latin typeface="Canva Sans"/>
                <a:ea typeface="Canva Sans"/>
                <a:cs typeface="Canva Sans"/>
                <a:sym typeface="Canva Sans"/>
              </a:rPr>
              <a:t> adversos.</a:t>
            </a:r>
          </a:p>
          <a:p>
            <a:pPr algn="ctr">
              <a:lnSpc>
                <a:spcPts val="3425"/>
              </a:lnSpc>
            </a:pPr>
          </a:p>
        </p:txBody>
      </p:sp>
      <p:sp>
        <p:nvSpPr>
          <p:cNvPr name="TextBox 4" id="4"/>
          <p:cNvSpPr txBox="true"/>
          <p:nvPr/>
        </p:nvSpPr>
        <p:spPr>
          <a:xfrm rot="0">
            <a:off x="6368678" y="762000"/>
            <a:ext cx="5550644" cy="1283885"/>
          </a:xfrm>
          <a:prstGeom prst="rect">
            <a:avLst/>
          </a:prstGeom>
        </p:spPr>
        <p:txBody>
          <a:bodyPr anchor="t" rtlCol="false" tIns="0" lIns="0" bIns="0" rIns="0">
            <a:spAutoFit/>
          </a:bodyPr>
          <a:lstStyle/>
          <a:p>
            <a:pPr algn="ctr">
              <a:lnSpc>
                <a:spcPts val="9317"/>
              </a:lnSpc>
              <a:spcBef>
                <a:spcPct val="0"/>
              </a:spcBef>
            </a:pPr>
            <a:r>
              <a:rPr lang="en-US" b="true" sz="6655" spc="39">
                <a:solidFill>
                  <a:srgbClr val="FFFFFF"/>
                </a:solidFill>
                <a:latin typeface="Neo Tech Bold"/>
                <a:ea typeface="Neo Tech Bold"/>
                <a:cs typeface="Neo Tech Bold"/>
                <a:sym typeface="Neo Tech Bold"/>
              </a:rPr>
              <a:t>CONCLUSION</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54239" t="-103027" r="-48788" b="0"/>
            </a:stretch>
          </a:blipFill>
        </p:spPr>
      </p:sp>
      <p:grpSp>
        <p:nvGrpSpPr>
          <p:cNvPr name="Group 3" id="3"/>
          <p:cNvGrpSpPr/>
          <p:nvPr/>
        </p:nvGrpSpPr>
        <p:grpSpPr>
          <a:xfrm rot="0">
            <a:off x="-2628934" y="2431817"/>
            <a:ext cx="22995018" cy="2711683"/>
            <a:chOff x="0" y="0"/>
            <a:chExt cx="5337219" cy="629391"/>
          </a:xfrm>
        </p:grpSpPr>
        <p:sp>
          <p:nvSpPr>
            <p:cNvPr name="Freeform 4" id="4"/>
            <p:cNvSpPr/>
            <p:nvPr/>
          </p:nvSpPr>
          <p:spPr>
            <a:xfrm flipH="false" flipV="false" rot="0">
              <a:off x="0" y="0"/>
              <a:ext cx="5337219" cy="629391"/>
            </a:xfrm>
            <a:custGeom>
              <a:avLst/>
              <a:gdLst/>
              <a:ahLst/>
              <a:cxnLst/>
              <a:rect r="r" b="b" t="t" l="l"/>
              <a:pathLst>
                <a:path h="629391" w="5337219">
                  <a:moveTo>
                    <a:pt x="0" y="0"/>
                  </a:moveTo>
                  <a:lnTo>
                    <a:pt x="5337219" y="0"/>
                  </a:lnTo>
                  <a:lnTo>
                    <a:pt x="5337219" y="629391"/>
                  </a:lnTo>
                  <a:lnTo>
                    <a:pt x="0" y="629391"/>
                  </a:lnTo>
                  <a:close/>
                </a:path>
              </a:pathLst>
            </a:custGeom>
            <a:solidFill>
              <a:srgbClr val="0038A8">
                <a:alpha val="40000"/>
              </a:srgbClr>
            </a:solidFill>
          </p:spPr>
        </p:sp>
        <p:sp>
          <p:nvSpPr>
            <p:cNvPr name="TextBox 5" id="5"/>
            <p:cNvSpPr txBox="true"/>
            <p:nvPr/>
          </p:nvSpPr>
          <p:spPr>
            <a:xfrm>
              <a:off x="0" y="-38100"/>
              <a:ext cx="5337219" cy="667491"/>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2216180" y="3540616"/>
            <a:ext cx="13842811" cy="1092337"/>
            <a:chOff x="0" y="0"/>
            <a:chExt cx="3212962" cy="253535"/>
          </a:xfrm>
        </p:grpSpPr>
        <p:sp>
          <p:nvSpPr>
            <p:cNvPr name="Freeform 7" id="7"/>
            <p:cNvSpPr/>
            <p:nvPr/>
          </p:nvSpPr>
          <p:spPr>
            <a:xfrm flipH="false" flipV="false" rot="0">
              <a:off x="0" y="0"/>
              <a:ext cx="3212962" cy="253535"/>
            </a:xfrm>
            <a:custGeom>
              <a:avLst/>
              <a:gdLst/>
              <a:ahLst/>
              <a:cxnLst/>
              <a:rect r="r" b="b" t="t" l="l"/>
              <a:pathLst>
                <a:path h="253535" w="3212962">
                  <a:moveTo>
                    <a:pt x="0" y="0"/>
                  </a:moveTo>
                  <a:lnTo>
                    <a:pt x="3212962" y="0"/>
                  </a:lnTo>
                  <a:lnTo>
                    <a:pt x="3212962" y="253535"/>
                  </a:lnTo>
                  <a:lnTo>
                    <a:pt x="0" y="253535"/>
                  </a:lnTo>
                  <a:close/>
                </a:path>
              </a:pathLst>
            </a:custGeom>
            <a:gradFill rotWithShape="true">
              <a:gsLst>
                <a:gs pos="0">
                  <a:srgbClr val="13429F">
                    <a:alpha val="42000"/>
                  </a:srgbClr>
                </a:gs>
                <a:gs pos="100000">
                  <a:srgbClr val="84BFD8">
                    <a:alpha val="42000"/>
                  </a:srgbClr>
                </a:gs>
              </a:gsLst>
              <a:lin ang="5400000"/>
            </a:gradFill>
          </p:spPr>
        </p:sp>
        <p:sp>
          <p:nvSpPr>
            <p:cNvPr name="TextBox 8" id="8"/>
            <p:cNvSpPr txBox="true"/>
            <p:nvPr/>
          </p:nvSpPr>
          <p:spPr>
            <a:xfrm>
              <a:off x="0" y="-38100"/>
              <a:ext cx="3212962" cy="29163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441336" y="872529"/>
            <a:ext cx="19170671" cy="2594701"/>
          </a:xfrm>
          <a:prstGeom prst="rect">
            <a:avLst/>
          </a:prstGeom>
        </p:spPr>
        <p:txBody>
          <a:bodyPr anchor="t" rtlCol="false" tIns="0" lIns="0" bIns="0" rIns="0">
            <a:spAutoFit/>
          </a:bodyPr>
          <a:lstStyle/>
          <a:p>
            <a:pPr algn="ctr">
              <a:lnSpc>
                <a:spcPts val="18907"/>
              </a:lnSpc>
              <a:spcBef>
                <a:spcPct val="0"/>
              </a:spcBef>
            </a:pPr>
            <a:r>
              <a:rPr lang="en-US" b="true" sz="13505" spc="81">
                <a:solidFill>
                  <a:srgbClr val="FFFFFF"/>
                </a:solidFill>
                <a:latin typeface="Neo Tech Bold"/>
                <a:ea typeface="Neo Tech Bold"/>
                <a:cs typeface="Neo Tech Bold"/>
                <a:sym typeface="Neo Tech Bold"/>
              </a:rPr>
              <a:t>GRACIAS POR SU</a:t>
            </a:r>
          </a:p>
        </p:txBody>
      </p:sp>
      <p:sp>
        <p:nvSpPr>
          <p:cNvPr name="TextBox 10" id="10"/>
          <p:cNvSpPr txBox="true"/>
          <p:nvPr/>
        </p:nvSpPr>
        <p:spPr>
          <a:xfrm rot="0">
            <a:off x="4455534" y="3462450"/>
            <a:ext cx="9668464" cy="1106535"/>
          </a:xfrm>
          <a:prstGeom prst="rect">
            <a:avLst/>
          </a:prstGeom>
        </p:spPr>
        <p:txBody>
          <a:bodyPr anchor="t" rtlCol="false" tIns="0" lIns="0" bIns="0" rIns="0">
            <a:spAutoFit/>
          </a:bodyPr>
          <a:lstStyle/>
          <a:p>
            <a:pPr algn="ctr">
              <a:lnSpc>
                <a:spcPts val="8005"/>
              </a:lnSpc>
              <a:spcBef>
                <a:spcPct val="0"/>
              </a:spcBef>
            </a:pPr>
            <a:r>
              <a:rPr lang="en-US" b="true" sz="5718" spc="634">
                <a:solidFill>
                  <a:srgbClr val="FFFFFF"/>
                </a:solidFill>
                <a:latin typeface="Neo Tech Bold"/>
                <a:ea typeface="Neo Tech Bold"/>
                <a:cs typeface="Neo Tech Bold"/>
                <a:sym typeface="Neo Tech Bold"/>
              </a:rPr>
              <a:t>ATENCIÓN</a:t>
            </a:r>
          </a:p>
        </p:txBody>
      </p:sp>
      <p:sp>
        <p:nvSpPr>
          <p:cNvPr name="AutoShape 11" id="11"/>
          <p:cNvSpPr/>
          <p:nvPr/>
        </p:nvSpPr>
        <p:spPr>
          <a:xfrm>
            <a:off x="-1346078" y="9405917"/>
            <a:ext cx="21789428" cy="0"/>
          </a:xfrm>
          <a:prstGeom prst="line">
            <a:avLst/>
          </a:prstGeom>
          <a:ln cap="flat" w="19050">
            <a:solidFill>
              <a:srgbClr val="FFFFFF"/>
            </a:solidFill>
            <a:prstDash val="solid"/>
            <a:headEnd type="none" len="sm" w="sm"/>
            <a:tailEnd type="none" len="sm" w="sm"/>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54239" t="-103027" r="-48788" b="0"/>
            </a:stretch>
          </a:blipFill>
        </p:spPr>
      </p:sp>
      <p:grpSp>
        <p:nvGrpSpPr>
          <p:cNvPr name="Group 3" id="3"/>
          <p:cNvGrpSpPr/>
          <p:nvPr/>
        </p:nvGrpSpPr>
        <p:grpSpPr>
          <a:xfrm rot="0">
            <a:off x="-1346078" y="3098642"/>
            <a:ext cx="20264755" cy="9240069"/>
            <a:chOff x="0" y="0"/>
            <a:chExt cx="5337219" cy="2433598"/>
          </a:xfrm>
        </p:grpSpPr>
        <p:sp>
          <p:nvSpPr>
            <p:cNvPr name="Freeform 4" id="4"/>
            <p:cNvSpPr/>
            <p:nvPr/>
          </p:nvSpPr>
          <p:spPr>
            <a:xfrm flipH="false" flipV="false" rot="0">
              <a:off x="0" y="0"/>
              <a:ext cx="5337219" cy="2433599"/>
            </a:xfrm>
            <a:custGeom>
              <a:avLst/>
              <a:gdLst/>
              <a:ahLst/>
              <a:cxnLst/>
              <a:rect r="r" b="b" t="t" l="l"/>
              <a:pathLst>
                <a:path h="2433599" w="5337219">
                  <a:moveTo>
                    <a:pt x="0" y="0"/>
                  </a:moveTo>
                  <a:lnTo>
                    <a:pt x="5337219" y="0"/>
                  </a:lnTo>
                  <a:lnTo>
                    <a:pt x="5337219" y="2433599"/>
                  </a:lnTo>
                  <a:lnTo>
                    <a:pt x="0" y="2433599"/>
                  </a:lnTo>
                  <a:close/>
                </a:path>
              </a:pathLst>
            </a:custGeom>
            <a:solidFill>
              <a:srgbClr val="0038A8">
                <a:alpha val="40000"/>
              </a:srgbClr>
            </a:solidFill>
          </p:spPr>
        </p:sp>
        <p:sp>
          <p:nvSpPr>
            <p:cNvPr name="TextBox 5" id="5"/>
            <p:cNvSpPr txBox="true"/>
            <p:nvPr/>
          </p:nvSpPr>
          <p:spPr>
            <a:xfrm>
              <a:off x="0" y="-38100"/>
              <a:ext cx="5337219" cy="2471698"/>
            </a:xfrm>
            <a:prstGeom prst="rect">
              <a:avLst/>
            </a:prstGeom>
          </p:spPr>
          <p:txBody>
            <a:bodyPr anchor="ctr" rtlCol="false" tIns="50800" lIns="50800" bIns="50800" rIns="50800"/>
            <a:lstStyle/>
            <a:p>
              <a:pPr algn="ctr">
                <a:lnSpc>
                  <a:spcPts val="3079"/>
                </a:lnSpc>
              </a:pPr>
            </a:p>
          </p:txBody>
        </p:sp>
      </p:grpSp>
      <p:grpSp>
        <p:nvGrpSpPr>
          <p:cNvPr name="Group 6" id="6"/>
          <p:cNvGrpSpPr/>
          <p:nvPr/>
        </p:nvGrpSpPr>
        <p:grpSpPr>
          <a:xfrm rot="0">
            <a:off x="2984077" y="1815462"/>
            <a:ext cx="12199215" cy="962641"/>
            <a:chOff x="0" y="0"/>
            <a:chExt cx="3212962" cy="253535"/>
          </a:xfrm>
        </p:grpSpPr>
        <p:sp>
          <p:nvSpPr>
            <p:cNvPr name="Freeform 7" id="7"/>
            <p:cNvSpPr/>
            <p:nvPr/>
          </p:nvSpPr>
          <p:spPr>
            <a:xfrm flipH="false" flipV="false" rot="0">
              <a:off x="0" y="0"/>
              <a:ext cx="3212962" cy="253535"/>
            </a:xfrm>
            <a:custGeom>
              <a:avLst/>
              <a:gdLst/>
              <a:ahLst/>
              <a:cxnLst/>
              <a:rect r="r" b="b" t="t" l="l"/>
              <a:pathLst>
                <a:path h="253535" w="3212962">
                  <a:moveTo>
                    <a:pt x="0" y="0"/>
                  </a:moveTo>
                  <a:lnTo>
                    <a:pt x="3212962" y="0"/>
                  </a:lnTo>
                  <a:lnTo>
                    <a:pt x="3212962" y="253535"/>
                  </a:lnTo>
                  <a:lnTo>
                    <a:pt x="0" y="253535"/>
                  </a:lnTo>
                  <a:close/>
                </a:path>
              </a:pathLst>
            </a:custGeom>
            <a:gradFill rotWithShape="true">
              <a:gsLst>
                <a:gs pos="0">
                  <a:srgbClr val="13429F">
                    <a:alpha val="42000"/>
                  </a:srgbClr>
                </a:gs>
                <a:gs pos="100000">
                  <a:srgbClr val="84BFD8">
                    <a:alpha val="42000"/>
                  </a:srgbClr>
                </a:gs>
              </a:gsLst>
              <a:lin ang="5400000"/>
            </a:gradFill>
          </p:spPr>
        </p:sp>
        <p:sp>
          <p:nvSpPr>
            <p:cNvPr name="TextBox 8" id="8"/>
            <p:cNvSpPr txBox="true"/>
            <p:nvPr/>
          </p:nvSpPr>
          <p:spPr>
            <a:xfrm>
              <a:off x="0" y="-38100"/>
              <a:ext cx="3212962" cy="291635"/>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3104708" y="1810733"/>
            <a:ext cx="12078584" cy="967370"/>
          </a:xfrm>
          <a:prstGeom prst="rect">
            <a:avLst/>
          </a:prstGeom>
        </p:spPr>
        <p:txBody>
          <a:bodyPr anchor="t" rtlCol="false" tIns="0" lIns="0" bIns="0" rIns="0">
            <a:spAutoFit/>
          </a:bodyPr>
          <a:lstStyle/>
          <a:p>
            <a:pPr algn="ctr">
              <a:lnSpc>
                <a:spcPts val="7055"/>
              </a:lnSpc>
              <a:spcBef>
                <a:spcPct val="0"/>
              </a:spcBef>
            </a:pPr>
            <a:r>
              <a:rPr lang="en-US" b="true" sz="5039" spc="559">
                <a:solidFill>
                  <a:srgbClr val="FFFFFF"/>
                </a:solidFill>
                <a:latin typeface="Neo Tech Bold"/>
                <a:ea typeface="Neo Tech Bold"/>
                <a:cs typeface="Neo Tech Bold"/>
                <a:sym typeface="Neo Tech Bold"/>
              </a:rPr>
              <a:t>QUE ES UNA SEQUIA</a:t>
            </a:r>
          </a:p>
        </p:txBody>
      </p:sp>
      <p:sp>
        <p:nvSpPr>
          <p:cNvPr name="TextBox 10" id="10"/>
          <p:cNvSpPr txBox="true"/>
          <p:nvPr/>
        </p:nvSpPr>
        <p:spPr>
          <a:xfrm rot="0">
            <a:off x="1746421" y="3393532"/>
            <a:ext cx="14795159" cy="1189289"/>
          </a:xfrm>
          <a:prstGeom prst="rect">
            <a:avLst/>
          </a:prstGeom>
        </p:spPr>
        <p:txBody>
          <a:bodyPr anchor="t" rtlCol="false" tIns="0" lIns="0" bIns="0" rIns="0">
            <a:spAutoFit/>
          </a:bodyPr>
          <a:lstStyle/>
          <a:p>
            <a:pPr algn="just">
              <a:lnSpc>
                <a:spcPts val="3223"/>
              </a:lnSpc>
            </a:pPr>
            <a:r>
              <a:rPr lang="en-US" sz="2302" spc="50">
                <a:solidFill>
                  <a:srgbClr val="FFFFFF"/>
                </a:solidFill>
                <a:latin typeface="Canva Sans"/>
                <a:ea typeface="Canva Sans"/>
                <a:cs typeface="Canva Sans"/>
                <a:sym typeface="Canva Sans"/>
              </a:rPr>
              <a:t>La sequía es un fenómeno natural que ocurre cuando hay una disminución prolongada de la disponibilidad de agua en una región, generalmente causada por falta de lluvia durante un periodo largo de tiempo.</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54239" t="-103027" r="-48788" b="0"/>
            </a:stretch>
          </a:blipFill>
        </p:spPr>
      </p:sp>
      <p:sp>
        <p:nvSpPr>
          <p:cNvPr name="TextBox 3" id="3"/>
          <p:cNvSpPr txBox="true"/>
          <p:nvPr/>
        </p:nvSpPr>
        <p:spPr>
          <a:xfrm rot="0">
            <a:off x="535219" y="146201"/>
            <a:ext cx="16231208" cy="1508148"/>
          </a:xfrm>
          <a:prstGeom prst="rect">
            <a:avLst/>
          </a:prstGeom>
        </p:spPr>
        <p:txBody>
          <a:bodyPr anchor="t" rtlCol="false" tIns="0" lIns="0" bIns="0" rIns="0">
            <a:spAutoFit/>
          </a:bodyPr>
          <a:lstStyle/>
          <a:p>
            <a:pPr algn="ctr">
              <a:lnSpc>
                <a:spcPts val="11037"/>
              </a:lnSpc>
              <a:spcBef>
                <a:spcPct val="0"/>
              </a:spcBef>
            </a:pPr>
            <a:r>
              <a:rPr lang="en-US" b="true" sz="7884" spc="47">
                <a:solidFill>
                  <a:srgbClr val="FFFFFF"/>
                </a:solidFill>
                <a:latin typeface="Neo Tech Bold"/>
                <a:ea typeface="Neo Tech Bold"/>
                <a:cs typeface="Neo Tech Bold"/>
                <a:sym typeface="Neo Tech Bold"/>
              </a:rPr>
              <a:t>COMO SE PRODUCE UNA SEQUIA</a:t>
            </a:r>
          </a:p>
        </p:txBody>
      </p:sp>
      <p:sp>
        <p:nvSpPr>
          <p:cNvPr name="TextBox 4" id="4"/>
          <p:cNvSpPr txBox="true"/>
          <p:nvPr/>
        </p:nvSpPr>
        <p:spPr>
          <a:xfrm rot="0">
            <a:off x="1028700" y="1970874"/>
            <a:ext cx="13567191" cy="5953581"/>
          </a:xfrm>
          <a:prstGeom prst="rect">
            <a:avLst/>
          </a:prstGeom>
        </p:spPr>
        <p:txBody>
          <a:bodyPr anchor="t" rtlCol="false" tIns="0" lIns="0" bIns="0" rIns="0">
            <a:spAutoFit/>
          </a:bodyPr>
          <a:lstStyle/>
          <a:p>
            <a:pPr algn="l">
              <a:lnSpc>
                <a:spcPts val="3927"/>
              </a:lnSpc>
            </a:pPr>
            <a:r>
              <a:rPr lang="en-US" sz="2671">
                <a:solidFill>
                  <a:srgbClr val="FFFFFF"/>
                </a:solidFill>
                <a:latin typeface="Canva Sans"/>
                <a:ea typeface="Canva Sans"/>
                <a:cs typeface="Canva Sans"/>
                <a:sym typeface="Canva Sans"/>
              </a:rPr>
              <a:t>1.- Ausencia o escasez de lluvias, sobre todo, durante las epocas que le corresponden, por lo que el agua es escasa</a:t>
            </a:r>
          </a:p>
          <a:p>
            <a:pPr algn="l">
              <a:lnSpc>
                <a:spcPts val="3927"/>
              </a:lnSpc>
            </a:pPr>
          </a:p>
          <a:p>
            <a:pPr algn="l">
              <a:lnSpc>
                <a:spcPts val="3927"/>
              </a:lnSpc>
            </a:pPr>
            <a:r>
              <a:rPr lang="en-US" sz="2671">
                <a:solidFill>
                  <a:srgbClr val="FFFFFF"/>
                </a:solidFill>
                <a:latin typeface="Canva Sans"/>
                <a:ea typeface="Canva Sans"/>
                <a:cs typeface="Canva Sans"/>
                <a:sym typeface="Canva Sans"/>
              </a:rPr>
              <a:t>2.- Las actividades humanas como la sobreexplotacion de tierras agricolas, el riego excesivo o la deforestacion, estos fomentan la erosion y afectan negativamente a la capacidad del suelo para almacenar y retener el agua</a:t>
            </a:r>
          </a:p>
          <a:p>
            <a:pPr algn="l">
              <a:lnSpc>
                <a:spcPts val="3927"/>
              </a:lnSpc>
            </a:pPr>
          </a:p>
          <a:p>
            <a:pPr algn="l">
              <a:lnSpc>
                <a:spcPts val="3927"/>
              </a:lnSpc>
            </a:pPr>
            <a:r>
              <a:rPr lang="en-US" sz="2671">
                <a:solidFill>
                  <a:srgbClr val="FFFFFF"/>
                </a:solidFill>
                <a:latin typeface="Canva Sans"/>
                <a:ea typeface="Canva Sans"/>
                <a:cs typeface="Canva Sans"/>
                <a:sym typeface="Canva Sans"/>
              </a:rPr>
              <a:t>3.- Actividades que fomentan el cambio climatico y sobrecalentamiento global, tanto las actividades humanas como naturales</a:t>
            </a:r>
          </a:p>
          <a:p>
            <a:pPr algn="l">
              <a:lnSpc>
                <a:spcPts val="3927"/>
              </a:lnSpc>
            </a:pPr>
          </a:p>
          <a:p>
            <a:pPr algn="l">
              <a:lnSpc>
                <a:spcPts val="3927"/>
              </a:lnSpc>
            </a:pPr>
            <a:r>
              <a:rPr lang="en-US" sz="2671">
                <a:solidFill>
                  <a:srgbClr val="FFFFFF"/>
                </a:solidFill>
                <a:latin typeface="Canva Sans"/>
                <a:ea typeface="Canva Sans"/>
                <a:cs typeface="Canva Sans"/>
                <a:sym typeface="Canva Sans"/>
              </a:rPr>
              <a:t>4.- La utalizacion en agricultura de productos toxicos como el amoniaco, este aumenta el rigo de desertizacion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54239" t="-103027" r="-48788" b="0"/>
            </a:stretch>
          </a:blipFill>
        </p:spPr>
      </p:sp>
      <p:sp>
        <p:nvSpPr>
          <p:cNvPr name="Freeform 3" id="3"/>
          <p:cNvSpPr/>
          <p:nvPr/>
        </p:nvSpPr>
        <p:spPr>
          <a:xfrm flipH="false" flipV="false" rot="0">
            <a:off x="11224790" y="1818770"/>
            <a:ext cx="3823339" cy="2434913"/>
          </a:xfrm>
          <a:custGeom>
            <a:avLst/>
            <a:gdLst/>
            <a:ahLst/>
            <a:cxnLst/>
            <a:rect r="r" b="b" t="t" l="l"/>
            <a:pathLst>
              <a:path h="2434913" w="3823339">
                <a:moveTo>
                  <a:pt x="0" y="0"/>
                </a:moveTo>
                <a:lnTo>
                  <a:pt x="3823339" y="0"/>
                </a:lnTo>
                <a:lnTo>
                  <a:pt x="3823339" y="2434914"/>
                </a:lnTo>
                <a:lnTo>
                  <a:pt x="0" y="2434914"/>
                </a:lnTo>
                <a:lnTo>
                  <a:pt x="0" y="0"/>
                </a:lnTo>
                <a:close/>
              </a:path>
            </a:pathLst>
          </a:custGeom>
          <a:blipFill>
            <a:blip r:embed="rId3"/>
            <a:stretch>
              <a:fillRect l="0" t="-8883" r="0" b="-8883"/>
            </a:stretch>
          </a:blipFill>
        </p:spPr>
      </p:sp>
      <p:sp>
        <p:nvSpPr>
          <p:cNvPr name="Freeform 4" id="4"/>
          <p:cNvSpPr/>
          <p:nvPr/>
        </p:nvSpPr>
        <p:spPr>
          <a:xfrm flipH="false" flipV="false" rot="0">
            <a:off x="11224790" y="4747788"/>
            <a:ext cx="3823339" cy="2294003"/>
          </a:xfrm>
          <a:custGeom>
            <a:avLst/>
            <a:gdLst/>
            <a:ahLst/>
            <a:cxnLst/>
            <a:rect r="r" b="b" t="t" l="l"/>
            <a:pathLst>
              <a:path h="2294003" w="3823339">
                <a:moveTo>
                  <a:pt x="0" y="0"/>
                </a:moveTo>
                <a:lnTo>
                  <a:pt x="3823339" y="0"/>
                </a:lnTo>
                <a:lnTo>
                  <a:pt x="3823339" y="2294004"/>
                </a:lnTo>
                <a:lnTo>
                  <a:pt x="0" y="2294004"/>
                </a:lnTo>
                <a:lnTo>
                  <a:pt x="0" y="0"/>
                </a:lnTo>
                <a:close/>
              </a:path>
            </a:pathLst>
          </a:custGeom>
          <a:blipFill>
            <a:blip r:embed="rId4"/>
            <a:stretch>
              <a:fillRect l="0" t="0" r="0" b="0"/>
            </a:stretch>
          </a:blipFill>
        </p:spPr>
      </p:sp>
      <p:sp>
        <p:nvSpPr>
          <p:cNvPr name="Freeform 5" id="5"/>
          <p:cNvSpPr/>
          <p:nvPr/>
        </p:nvSpPr>
        <p:spPr>
          <a:xfrm flipH="false" flipV="false" rot="0">
            <a:off x="11224790" y="7537092"/>
            <a:ext cx="3823339" cy="2294003"/>
          </a:xfrm>
          <a:custGeom>
            <a:avLst/>
            <a:gdLst/>
            <a:ahLst/>
            <a:cxnLst/>
            <a:rect r="r" b="b" t="t" l="l"/>
            <a:pathLst>
              <a:path h="2294003" w="3823339">
                <a:moveTo>
                  <a:pt x="0" y="0"/>
                </a:moveTo>
                <a:lnTo>
                  <a:pt x="3823339" y="0"/>
                </a:lnTo>
                <a:lnTo>
                  <a:pt x="3823339" y="2294003"/>
                </a:lnTo>
                <a:lnTo>
                  <a:pt x="0" y="2294003"/>
                </a:lnTo>
                <a:lnTo>
                  <a:pt x="0" y="0"/>
                </a:lnTo>
                <a:close/>
              </a:path>
            </a:pathLst>
          </a:custGeom>
          <a:blipFill>
            <a:blip r:embed="rId5"/>
            <a:stretch>
              <a:fillRect l="0" t="0" r="0" b="0"/>
            </a:stretch>
          </a:blipFill>
        </p:spPr>
      </p:sp>
      <p:sp>
        <p:nvSpPr>
          <p:cNvPr name="TextBox 6" id="6"/>
          <p:cNvSpPr txBox="true"/>
          <p:nvPr/>
        </p:nvSpPr>
        <p:spPr>
          <a:xfrm rot="0">
            <a:off x="439673" y="28387"/>
            <a:ext cx="9750041" cy="1508148"/>
          </a:xfrm>
          <a:prstGeom prst="rect">
            <a:avLst/>
          </a:prstGeom>
        </p:spPr>
        <p:txBody>
          <a:bodyPr anchor="t" rtlCol="false" tIns="0" lIns="0" bIns="0" rIns="0">
            <a:spAutoFit/>
          </a:bodyPr>
          <a:lstStyle/>
          <a:p>
            <a:pPr algn="ctr">
              <a:lnSpc>
                <a:spcPts val="11037"/>
              </a:lnSpc>
              <a:spcBef>
                <a:spcPct val="0"/>
              </a:spcBef>
            </a:pPr>
            <a:r>
              <a:rPr lang="en-US" b="true" sz="7884" spc="47">
                <a:solidFill>
                  <a:srgbClr val="FFFFFF"/>
                </a:solidFill>
                <a:latin typeface="Neo Tech Bold"/>
                <a:ea typeface="Neo Tech Bold"/>
                <a:cs typeface="Neo Tech Bold"/>
                <a:sym typeface="Neo Tech Bold"/>
              </a:rPr>
              <a:t>CLASES DE SEQUIA</a:t>
            </a:r>
          </a:p>
        </p:txBody>
      </p:sp>
      <p:sp>
        <p:nvSpPr>
          <p:cNvPr name="TextBox 7" id="7"/>
          <p:cNvSpPr txBox="true"/>
          <p:nvPr/>
        </p:nvSpPr>
        <p:spPr>
          <a:xfrm rot="0">
            <a:off x="1028700" y="1875480"/>
            <a:ext cx="4033607" cy="524987"/>
          </a:xfrm>
          <a:prstGeom prst="rect">
            <a:avLst/>
          </a:prstGeom>
        </p:spPr>
        <p:txBody>
          <a:bodyPr anchor="t" rtlCol="false" tIns="0" lIns="0" bIns="0" rIns="0">
            <a:spAutoFit/>
          </a:bodyPr>
          <a:lstStyle/>
          <a:p>
            <a:pPr algn="ctr">
              <a:lnSpc>
                <a:spcPts val="4399"/>
              </a:lnSpc>
              <a:spcBef>
                <a:spcPct val="0"/>
              </a:spcBef>
            </a:pPr>
            <a:r>
              <a:rPr lang="en-US" b="true" sz="3142">
                <a:solidFill>
                  <a:srgbClr val="FFFFFF"/>
                </a:solidFill>
                <a:latin typeface="Canva Sans Bold"/>
                <a:ea typeface="Canva Sans Bold"/>
                <a:cs typeface="Canva Sans Bold"/>
                <a:sym typeface="Canva Sans Bold"/>
              </a:rPr>
              <a:t>Sequia meteorologia</a:t>
            </a:r>
          </a:p>
        </p:txBody>
      </p:sp>
      <p:sp>
        <p:nvSpPr>
          <p:cNvPr name="TextBox 8" id="8"/>
          <p:cNvSpPr txBox="true"/>
          <p:nvPr/>
        </p:nvSpPr>
        <p:spPr>
          <a:xfrm rot="0">
            <a:off x="1028700" y="2638593"/>
            <a:ext cx="7938016" cy="1887571"/>
          </a:xfrm>
          <a:prstGeom prst="rect">
            <a:avLst/>
          </a:prstGeom>
        </p:spPr>
        <p:txBody>
          <a:bodyPr anchor="t" rtlCol="false" tIns="0" lIns="0" bIns="0" rIns="0">
            <a:spAutoFit/>
          </a:bodyPr>
          <a:lstStyle/>
          <a:p>
            <a:pPr algn="l">
              <a:lnSpc>
                <a:spcPts val="3060"/>
              </a:lnSpc>
              <a:spcBef>
                <a:spcPct val="0"/>
              </a:spcBef>
            </a:pPr>
            <a:r>
              <a:rPr lang="en-US" b="true" sz="2186">
                <a:solidFill>
                  <a:srgbClr val="FFFFFF"/>
                </a:solidFill>
                <a:latin typeface="Canva Sans Medium"/>
                <a:ea typeface="Canva Sans Medium"/>
                <a:cs typeface="Canva Sans Medium"/>
                <a:sym typeface="Canva Sans Medium"/>
              </a:rPr>
              <a:t>La</a:t>
            </a:r>
            <a:r>
              <a:rPr lang="en-US" b="true" sz="2186">
                <a:solidFill>
                  <a:srgbClr val="FFFFFF"/>
                </a:solidFill>
                <a:latin typeface="Canva Sans Medium"/>
                <a:ea typeface="Canva Sans Medium"/>
                <a:cs typeface="Canva Sans Medium"/>
                <a:sym typeface="Canva Sans Medium"/>
              </a:rPr>
              <a:t> sequía meteorológica es un tipo de sequía que ocurre cuando las precipitaciones (lluvia) están por debajo del promedio normal durante un periodo prolongado en una región determinada.</a:t>
            </a:r>
          </a:p>
          <a:p>
            <a:pPr algn="l">
              <a:lnSpc>
                <a:spcPts val="3060"/>
              </a:lnSpc>
              <a:spcBef>
                <a:spcPct val="0"/>
              </a:spcBef>
            </a:pPr>
          </a:p>
        </p:txBody>
      </p:sp>
      <p:sp>
        <p:nvSpPr>
          <p:cNvPr name="TextBox 9" id="9"/>
          <p:cNvSpPr txBox="true"/>
          <p:nvPr/>
        </p:nvSpPr>
        <p:spPr>
          <a:xfrm rot="0">
            <a:off x="1028700" y="4618513"/>
            <a:ext cx="2976376" cy="524987"/>
          </a:xfrm>
          <a:prstGeom prst="rect">
            <a:avLst/>
          </a:prstGeom>
        </p:spPr>
        <p:txBody>
          <a:bodyPr anchor="t" rtlCol="false" tIns="0" lIns="0" bIns="0" rIns="0">
            <a:spAutoFit/>
          </a:bodyPr>
          <a:lstStyle/>
          <a:p>
            <a:pPr algn="ctr">
              <a:lnSpc>
                <a:spcPts val="4399"/>
              </a:lnSpc>
              <a:spcBef>
                <a:spcPct val="0"/>
              </a:spcBef>
            </a:pPr>
            <a:r>
              <a:rPr lang="en-US" b="true" sz="3142">
                <a:solidFill>
                  <a:srgbClr val="FFFFFF"/>
                </a:solidFill>
                <a:latin typeface="Canva Sans Bold"/>
                <a:ea typeface="Canva Sans Bold"/>
                <a:cs typeface="Canva Sans Bold"/>
                <a:sym typeface="Canva Sans Bold"/>
              </a:rPr>
              <a:t>Sequia agricola</a:t>
            </a:r>
          </a:p>
        </p:txBody>
      </p:sp>
      <p:sp>
        <p:nvSpPr>
          <p:cNvPr name="TextBox 10" id="10"/>
          <p:cNvSpPr txBox="true"/>
          <p:nvPr/>
        </p:nvSpPr>
        <p:spPr>
          <a:xfrm rot="0">
            <a:off x="1028700" y="5257800"/>
            <a:ext cx="7938016" cy="1506571"/>
          </a:xfrm>
          <a:prstGeom prst="rect">
            <a:avLst/>
          </a:prstGeom>
        </p:spPr>
        <p:txBody>
          <a:bodyPr anchor="t" rtlCol="false" tIns="0" lIns="0" bIns="0" rIns="0">
            <a:spAutoFit/>
          </a:bodyPr>
          <a:lstStyle/>
          <a:p>
            <a:pPr algn="l">
              <a:lnSpc>
                <a:spcPts val="3060"/>
              </a:lnSpc>
              <a:spcBef>
                <a:spcPct val="0"/>
              </a:spcBef>
            </a:pPr>
            <a:r>
              <a:rPr lang="en-US" b="true" sz="2186">
                <a:solidFill>
                  <a:srgbClr val="FFFFFF"/>
                </a:solidFill>
                <a:latin typeface="Canva Sans Medium"/>
                <a:ea typeface="Canva Sans Medium"/>
                <a:cs typeface="Canva Sans Medium"/>
                <a:sym typeface="Canva Sans Medium"/>
              </a:rPr>
              <a:t>La</a:t>
            </a:r>
            <a:r>
              <a:rPr lang="en-US" b="true" sz="2186">
                <a:solidFill>
                  <a:srgbClr val="FFFFFF"/>
                </a:solidFill>
                <a:latin typeface="Canva Sans Medium"/>
                <a:ea typeface="Canva Sans Medium"/>
                <a:cs typeface="Canva Sans Medium"/>
                <a:sym typeface="Canva Sans Medium"/>
              </a:rPr>
              <a:t> sequía agrícola es el tipo de sequía que ocurre cuando no hay suficiente humedad en el suelo para satisfacer las necesidades de los cultivos, afectando directamente la producción agrícola.</a:t>
            </a:r>
          </a:p>
        </p:txBody>
      </p:sp>
      <p:sp>
        <p:nvSpPr>
          <p:cNvPr name="TextBox 11" id="11"/>
          <p:cNvSpPr txBox="true"/>
          <p:nvPr/>
        </p:nvSpPr>
        <p:spPr>
          <a:xfrm rot="0">
            <a:off x="1028700" y="7478746"/>
            <a:ext cx="3624578" cy="524987"/>
          </a:xfrm>
          <a:prstGeom prst="rect">
            <a:avLst/>
          </a:prstGeom>
        </p:spPr>
        <p:txBody>
          <a:bodyPr anchor="t" rtlCol="false" tIns="0" lIns="0" bIns="0" rIns="0">
            <a:spAutoFit/>
          </a:bodyPr>
          <a:lstStyle/>
          <a:p>
            <a:pPr algn="ctr">
              <a:lnSpc>
                <a:spcPts val="4399"/>
              </a:lnSpc>
              <a:spcBef>
                <a:spcPct val="0"/>
              </a:spcBef>
            </a:pPr>
            <a:r>
              <a:rPr lang="en-US" b="true" sz="3142">
                <a:solidFill>
                  <a:srgbClr val="FFFFFF"/>
                </a:solidFill>
                <a:latin typeface="Canva Sans Bold"/>
                <a:ea typeface="Canva Sans Bold"/>
                <a:cs typeface="Canva Sans Bold"/>
                <a:sym typeface="Canva Sans Bold"/>
              </a:rPr>
              <a:t>Sequia hidrologica</a:t>
            </a:r>
          </a:p>
        </p:txBody>
      </p:sp>
      <p:sp>
        <p:nvSpPr>
          <p:cNvPr name="TextBox 12" id="12"/>
          <p:cNvSpPr txBox="true"/>
          <p:nvPr/>
        </p:nvSpPr>
        <p:spPr>
          <a:xfrm rot="0">
            <a:off x="1028700" y="8118034"/>
            <a:ext cx="7938016" cy="1506571"/>
          </a:xfrm>
          <a:prstGeom prst="rect">
            <a:avLst/>
          </a:prstGeom>
        </p:spPr>
        <p:txBody>
          <a:bodyPr anchor="t" rtlCol="false" tIns="0" lIns="0" bIns="0" rIns="0">
            <a:spAutoFit/>
          </a:bodyPr>
          <a:lstStyle/>
          <a:p>
            <a:pPr algn="l">
              <a:lnSpc>
                <a:spcPts val="3060"/>
              </a:lnSpc>
              <a:spcBef>
                <a:spcPct val="0"/>
              </a:spcBef>
            </a:pPr>
            <a:r>
              <a:rPr lang="en-US" b="true" sz="2186">
                <a:solidFill>
                  <a:srgbClr val="FFFFFF"/>
                </a:solidFill>
                <a:latin typeface="Canva Sans Medium"/>
                <a:ea typeface="Canva Sans Medium"/>
                <a:cs typeface="Canva Sans Medium"/>
                <a:sym typeface="Canva Sans Medium"/>
              </a:rPr>
              <a:t>La</a:t>
            </a:r>
            <a:r>
              <a:rPr lang="en-US" b="true" sz="2186">
                <a:solidFill>
                  <a:srgbClr val="FFFFFF"/>
                </a:solidFill>
                <a:latin typeface="Canva Sans Medium"/>
                <a:ea typeface="Canva Sans Medium"/>
                <a:cs typeface="Canva Sans Medium"/>
                <a:sym typeface="Canva Sans Medium"/>
              </a:rPr>
              <a:t> sequía hidrológica es el tipo de sequía que ocurre cuando disminuyen los niveles de agua en ríos, presas, lagos y acuíferos, debido a un periodo prolongado de poca lluvia.</a:t>
            </a:r>
          </a:p>
        </p:txBody>
      </p:sp>
      <p:sp>
        <p:nvSpPr>
          <p:cNvPr name="AutoShape 13" id="13"/>
          <p:cNvSpPr/>
          <p:nvPr/>
        </p:nvSpPr>
        <p:spPr>
          <a:xfrm flipH="true">
            <a:off x="-207015" y="7337067"/>
            <a:ext cx="18495015" cy="0"/>
          </a:xfrm>
          <a:prstGeom prst="line">
            <a:avLst/>
          </a:prstGeom>
          <a:ln cap="flat" w="38100">
            <a:solidFill>
              <a:srgbClr val="FFFFFF"/>
            </a:solidFill>
            <a:prstDash val="solid"/>
            <a:headEnd type="none" len="sm" w="sm"/>
            <a:tailEnd type="none" len="sm" w="sm"/>
          </a:ln>
        </p:spPr>
      </p:sp>
      <p:sp>
        <p:nvSpPr>
          <p:cNvPr name="AutoShape 14" id="14"/>
          <p:cNvSpPr/>
          <p:nvPr/>
        </p:nvSpPr>
        <p:spPr>
          <a:xfrm flipH="true">
            <a:off x="-103508" y="4526164"/>
            <a:ext cx="18495015" cy="0"/>
          </a:xfrm>
          <a:prstGeom prst="line">
            <a:avLst/>
          </a:prstGeom>
          <a:ln cap="flat" w="38100">
            <a:solidFill>
              <a:srgbClr val="FFFFFF"/>
            </a:solidFill>
            <a:prstDash val="solid"/>
            <a:headEnd type="none" len="sm" w="sm"/>
            <a:tailEnd type="none" len="sm" w="sm"/>
          </a:ln>
        </p:spPr>
      </p:sp>
      <p:sp>
        <p:nvSpPr>
          <p:cNvPr name="AutoShape 15" id="15"/>
          <p:cNvSpPr/>
          <p:nvPr/>
        </p:nvSpPr>
        <p:spPr>
          <a:xfrm flipH="true">
            <a:off x="0" y="1736559"/>
            <a:ext cx="18495015" cy="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54239" t="-103027" r="-48788" b="0"/>
            </a:stretch>
          </a:blipFill>
        </p:spPr>
      </p:sp>
      <p:grpSp>
        <p:nvGrpSpPr>
          <p:cNvPr name="Group 3" id="3"/>
          <p:cNvGrpSpPr/>
          <p:nvPr/>
        </p:nvGrpSpPr>
        <p:grpSpPr>
          <a:xfrm rot="0">
            <a:off x="-818778" y="-628028"/>
            <a:ext cx="20897736" cy="4992266"/>
            <a:chOff x="0" y="0"/>
            <a:chExt cx="5503930" cy="1314835"/>
          </a:xfrm>
        </p:grpSpPr>
        <p:sp>
          <p:nvSpPr>
            <p:cNvPr name="Freeform 4" id="4"/>
            <p:cNvSpPr/>
            <p:nvPr/>
          </p:nvSpPr>
          <p:spPr>
            <a:xfrm flipH="false" flipV="false" rot="0">
              <a:off x="0" y="0"/>
              <a:ext cx="5503930" cy="1314835"/>
            </a:xfrm>
            <a:custGeom>
              <a:avLst/>
              <a:gdLst/>
              <a:ahLst/>
              <a:cxnLst/>
              <a:rect r="r" b="b" t="t" l="l"/>
              <a:pathLst>
                <a:path h="1314835" w="5503930">
                  <a:moveTo>
                    <a:pt x="0" y="0"/>
                  </a:moveTo>
                  <a:lnTo>
                    <a:pt x="5503930" y="0"/>
                  </a:lnTo>
                  <a:lnTo>
                    <a:pt x="5503930" y="1314835"/>
                  </a:lnTo>
                  <a:lnTo>
                    <a:pt x="0" y="1314835"/>
                  </a:lnTo>
                  <a:close/>
                </a:path>
              </a:pathLst>
            </a:custGeom>
            <a:solidFill>
              <a:srgbClr val="0038A8">
                <a:alpha val="40000"/>
              </a:srgbClr>
            </a:solidFill>
          </p:spPr>
        </p:sp>
        <p:sp>
          <p:nvSpPr>
            <p:cNvPr name="TextBox 5" id="5"/>
            <p:cNvSpPr txBox="true"/>
            <p:nvPr/>
          </p:nvSpPr>
          <p:spPr>
            <a:xfrm>
              <a:off x="0" y="-38100"/>
              <a:ext cx="5503930" cy="1352935"/>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851183" y="159242"/>
            <a:ext cx="12888859" cy="8603313"/>
          </a:xfrm>
          <a:custGeom>
            <a:avLst/>
            <a:gdLst/>
            <a:ahLst/>
            <a:cxnLst/>
            <a:rect r="r" b="b" t="t" l="l"/>
            <a:pathLst>
              <a:path h="8603313" w="12888859">
                <a:moveTo>
                  <a:pt x="0" y="0"/>
                </a:moveTo>
                <a:lnTo>
                  <a:pt x="12888859" y="0"/>
                </a:lnTo>
                <a:lnTo>
                  <a:pt x="12888859" y="8603314"/>
                </a:lnTo>
                <a:lnTo>
                  <a:pt x="0" y="8603314"/>
                </a:lnTo>
                <a:lnTo>
                  <a:pt x="0" y="0"/>
                </a:lnTo>
                <a:close/>
              </a:path>
            </a:pathLst>
          </a:custGeom>
          <a:blipFill>
            <a:blip r:embed="rId3"/>
            <a:stretch>
              <a:fillRect l="0" t="0" r="0" b="0"/>
            </a:stretch>
          </a:blipFill>
        </p:spPr>
      </p:sp>
      <p:sp>
        <p:nvSpPr>
          <p:cNvPr name="TextBox 7" id="7"/>
          <p:cNvSpPr txBox="true"/>
          <p:nvPr/>
        </p:nvSpPr>
        <p:spPr>
          <a:xfrm rot="0">
            <a:off x="739713" y="8641018"/>
            <a:ext cx="14938683" cy="1308673"/>
          </a:xfrm>
          <a:prstGeom prst="rect">
            <a:avLst/>
          </a:prstGeom>
        </p:spPr>
        <p:txBody>
          <a:bodyPr anchor="t" rtlCol="false" tIns="0" lIns="0" bIns="0" rIns="0">
            <a:spAutoFit/>
          </a:bodyPr>
          <a:lstStyle/>
          <a:p>
            <a:pPr algn="ctr">
              <a:lnSpc>
                <a:spcPts val="9516"/>
              </a:lnSpc>
              <a:spcBef>
                <a:spcPct val="0"/>
              </a:spcBef>
            </a:pPr>
            <a:r>
              <a:rPr lang="en-US" sz="6797" spc="40">
                <a:solidFill>
                  <a:srgbClr val="FFFFFF"/>
                </a:solidFill>
                <a:latin typeface="Neo Tech"/>
                <a:ea typeface="Neo Tech"/>
                <a:cs typeface="Neo Tech"/>
                <a:sym typeface="Neo Tech"/>
              </a:rPr>
              <a:t>EVOLUCION DE LA SEQUIA EN MEXICO</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54239" t="-103027" r="-48788" b="0"/>
            </a:stretch>
          </a:blipFill>
        </p:spPr>
      </p:sp>
      <p:grpSp>
        <p:nvGrpSpPr>
          <p:cNvPr name="Group 3" id="3"/>
          <p:cNvGrpSpPr/>
          <p:nvPr/>
        </p:nvGrpSpPr>
        <p:grpSpPr>
          <a:xfrm rot="0">
            <a:off x="-802235" y="1853493"/>
            <a:ext cx="19892469" cy="9280103"/>
            <a:chOff x="0" y="0"/>
            <a:chExt cx="5239169" cy="2444142"/>
          </a:xfrm>
        </p:grpSpPr>
        <p:sp>
          <p:nvSpPr>
            <p:cNvPr name="Freeform 4" id="4"/>
            <p:cNvSpPr/>
            <p:nvPr/>
          </p:nvSpPr>
          <p:spPr>
            <a:xfrm flipH="false" flipV="false" rot="0">
              <a:off x="0" y="0"/>
              <a:ext cx="5239169" cy="2444142"/>
            </a:xfrm>
            <a:custGeom>
              <a:avLst/>
              <a:gdLst/>
              <a:ahLst/>
              <a:cxnLst/>
              <a:rect r="r" b="b" t="t" l="l"/>
              <a:pathLst>
                <a:path h="2444142" w="5239169">
                  <a:moveTo>
                    <a:pt x="0" y="0"/>
                  </a:moveTo>
                  <a:lnTo>
                    <a:pt x="5239169" y="0"/>
                  </a:lnTo>
                  <a:lnTo>
                    <a:pt x="5239169" y="2444142"/>
                  </a:lnTo>
                  <a:lnTo>
                    <a:pt x="0" y="2444142"/>
                  </a:lnTo>
                  <a:close/>
                </a:path>
              </a:pathLst>
            </a:custGeom>
            <a:solidFill>
              <a:srgbClr val="0038A8">
                <a:alpha val="43922"/>
              </a:srgbClr>
            </a:solidFill>
            <a:ln cap="sq">
              <a:noFill/>
              <a:prstDash val="solid"/>
              <a:miter/>
            </a:ln>
          </p:spPr>
        </p:sp>
        <p:sp>
          <p:nvSpPr>
            <p:cNvPr name="TextBox 5" id="5"/>
            <p:cNvSpPr txBox="true"/>
            <p:nvPr/>
          </p:nvSpPr>
          <p:spPr>
            <a:xfrm>
              <a:off x="0" y="-28575"/>
              <a:ext cx="5239169" cy="2472717"/>
            </a:xfrm>
            <a:prstGeom prst="rect">
              <a:avLst/>
            </a:prstGeom>
          </p:spPr>
          <p:txBody>
            <a:bodyPr anchor="ctr" rtlCol="false" tIns="50800" lIns="50800" bIns="50800" rIns="50800"/>
            <a:lstStyle/>
            <a:p>
              <a:pPr algn="ctr">
                <a:lnSpc>
                  <a:spcPts val="1869"/>
                </a:lnSpc>
              </a:pPr>
            </a:p>
          </p:txBody>
        </p:sp>
      </p:grpSp>
      <p:sp>
        <p:nvSpPr>
          <p:cNvPr name="AutoShape 6" id="6"/>
          <p:cNvSpPr/>
          <p:nvPr/>
        </p:nvSpPr>
        <p:spPr>
          <a:xfrm flipH="true">
            <a:off x="0" y="2617157"/>
            <a:ext cx="12349820" cy="0"/>
          </a:xfrm>
          <a:prstGeom prst="line">
            <a:avLst/>
          </a:prstGeom>
          <a:ln cap="flat" w="38100">
            <a:solidFill>
              <a:srgbClr val="FFFFFF"/>
            </a:solidFill>
            <a:prstDash val="solid"/>
            <a:headEnd type="none" len="sm" w="sm"/>
            <a:tailEnd type="none" len="sm" w="sm"/>
          </a:ln>
        </p:spPr>
      </p:sp>
      <p:sp>
        <p:nvSpPr>
          <p:cNvPr name="Freeform 7" id="7"/>
          <p:cNvSpPr/>
          <p:nvPr/>
        </p:nvSpPr>
        <p:spPr>
          <a:xfrm flipH="false" flipV="false" rot="0">
            <a:off x="11750951" y="4578297"/>
            <a:ext cx="6250421" cy="4680003"/>
          </a:xfrm>
          <a:custGeom>
            <a:avLst/>
            <a:gdLst/>
            <a:ahLst/>
            <a:cxnLst/>
            <a:rect r="r" b="b" t="t" l="l"/>
            <a:pathLst>
              <a:path h="4680003" w="6250421">
                <a:moveTo>
                  <a:pt x="0" y="0"/>
                </a:moveTo>
                <a:lnTo>
                  <a:pt x="6250421" y="0"/>
                </a:lnTo>
                <a:lnTo>
                  <a:pt x="6250421" y="4680003"/>
                </a:lnTo>
                <a:lnTo>
                  <a:pt x="0" y="4680003"/>
                </a:lnTo>
                <a:lnTo>
                  <a:pt x="0" y="0"/>
                </a:lnTo>
                <a:close/>
              </a:path>
            </a:pathLst>
          </a:custGeom>
          <a:blipFill>
            <a:blip r:embed="rId3"/>
            <a:stretch>
              <a:fillRect l="0" t="0" r="0" b="0"/>
            </a:stretch>
          </a:blipFill>
        </p:spPr>
      </p:sp>
      <p:sp>
        <p:nvSpPr>
          <p:cNvPr name="TextBox 8" id="8"/>
          <p:cNvSpPr txBox="true"/>
          <p:nvPr/>
        </p:nvSpPr>
        <p:spPr>
          <a:xfrm rot="0">
            <a:off x="184901" y="2777884"/>
            <a:ext cx="11171287" cy="4487037"/>
          </a:xfrm>
          <a:prstGeom prst="rect">
            <a:avLst/>
          </a:prstGeom>
        </p:spPr>
        <p:txBody>
          <a:bodyPr anchor="t" rtlCol="false" tIns="0" lIns="0" bIns="0" rIns="0">
            <a:spAutoFit/>
          </a:bodyPr>
          <a:lstStyle/>
          <a:p>
            <a:pPr algn="l">
              <a:lnSpc>
                <a:spcPts val="3233"/>
              </a:lnSpc>
            </a:pPr>
            <a:r>
              <a:rPr lang="en-US" sz="2199">
                <a:solidFill>
                  <a:srgbClr val="FFFFFF"/>
                </a:solidFill>
                <a:latin typeface="Canva Sans"/>
                <a:ea typeface="Canva Sans"/>
                <a:cs typeface="Canva Sans"/>
                <a:sym typeface="Canva Sans"/>
              </a:rPr>
              <a:t>La sequía excepcional que afecta al estado de Sinaloa ha generado consecuencias directas en la vida diaria de miles de personas. De acuerdo con reportes oficiales y datos de la Comisión Nacional del Agua, gran parte del territorio presenta algún nivel de sequía, lo que ha reducido significativamente la disponibilidad de agua en presas, pozos y sistemas de abastecimiento.</a:t>
            </a:r>
          </a:p>
          <a:p>
            <a:pPr algn="l">
              <a:lnSpc>
                <a:spcPts val="3233"/>
              </a:lnSpc>
            </a:pPr>
          </a:p>
          <a:p>
            <a:pPr algn="l">
              <a:lnSpc>
                <a:spcPts val="3233"/>
              </a:lnSpc>
            </a:pPr>
            <a:r>
              <a:rPr lang="en-US" sz="2199">
                <a:solidFill>
                  <a:srgbClr val="FFFFFF"/>
                </a:solidFill>
                <a:latin typeface="Canva Sans"/>
                <a:ea typeface="Canva Sans"/>
                <a:cs typeface="Canva Sans"/>
                <a:sym typeface="Canva Sans"/>
              </a:rPr>
              <a:t>Esta situación ha provocado que 216 comunidades de 13 municipios enfrenten dificultades para acceder al agua potable, afectando directamente a más de 100 mil habitantes, quienes dependen del suministro mediante pipas o apoyos gubernamentales para cubrir necesidades básicas como beber, cocinar e higiene.</a:t>
            </a:r>
          </a:p>
          <a:p>
            <a:pPr algn="l">
              <a:lnSpc>
                <a:spcPts val="3233"/>
              </a:lnSpc>
            </a:pPr>
          </a:p>
        </p:txBody>
      </p:sp>
      <p:sp>
        <p:nvSpPr>
          <p:cNvPr name="TextBox 9" id="9"/>
          <p:cNvSpPr txBox="true"/>
          <p:nvPr/>
        </p:nvSpPr>
        <p:spPr>
          <a:xfrm rot="0">
            <a:off x="1554798" y="72859"/>
            <a:ext cx="13425810" cy="1540445"/>
          </a:xfrm>
          <a:prstGeom prst="rect">
            <a:avLst/>
          </a:prstGeom>
        </p:spPr>
        <p:txBody>
          <a:bodyPr anchor="t" rtlCol="false" tIns="0" lIns="0" bIns="0" rIns="0">
            <a:spAutoFit/>
          </a:bodyPr>
          <a:lstStyle/>
          <a:p>
            <a:pPr algn="l">
              <a:lnSpc>
                <a:spcPts val="11246"/>
              </a:lnSpc>
              <a:spcBef>
                <a:spcPct val="0"/>
              </a:spcBef>
            </a:pPr>
            <a:r>
              <a:rPr lang="en-US" b="true" sz="8033" spc="48">
                <a:solidFill>
                  <a:srgbClr val="FFFFFF"/>
                </a:solidFill>
                <a:latin typeface="Neo Tech Bold"/>
                <a:ea typeface="Neo Tech Bold"/>
                <a:cs typeface="Neo Tech Bold"/>
                <a:sym typeface="Neo Tech Bold"/>
              </a:rPr>
              <a:t>IMPACTO EN LA SOCIEDAD</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54239" t="-103027" r="-48788" b="0"/>
            </a:stretch>
          </a:blipFill>
        </p:spPr>
      </p:sp>
      <p:grpSp>
        <p:nvGrpSpPr>
          <p:cNvPr name="Group 3" id="3"/>
          <p:cNvGrpSpPr/>
          <p:nvPr/>
        </p:nvGrpSpPr>
        <p:grpSpPr>
          <a:xfrm rot="0">
            <a:off x="-1130605" y="3098642"/>
            <a:ext cx="21006411" cy="7492051"/>
            <a:chOff x="0" y="0"/>
            <a:chExt cx="5532553" cy="1973215"/>
          </a:xfrm>
        </p:grpSpPr>
        <p:sp>
          <p:nvSpPr>
            <p:cNvPr name="Freeform 4" id="4"/>
            <p:cNvSpPr/>
            <p:nvPr/>
          </p:nvSpPr>
          <p:spPr>
            <a:xfrm flipH="false" flipV="false" rot="0">
              <a:off x="0" y="0"/>
              <a:ext cx="5532553" cy="1973215"/>
            </a:xfrm>
            <a:custGeom>
              <a:avLst/>
              <a:gdLst/>
              <a:ahLst/>
              <a:cxnLst/>
              <a:rect r="r" b="b" t="t" l="l"/>
              <a:pathLst>
                <a:path h="1973215" w="5532553">
                  <a:moveTo>
                    <a:pt x="0" y="0"/>
                  </a:moveTo>
                  <a:lnTo>
                    <a:pt x="5532553" y="0"/>
                  </a:lnTo>
                  <a:lnTo>
                    <a:pt x="5532553" y="1973215"/>
                  </a:lnTo>
                  <a:lnTo>
                    <a:pt x="0" y="1973215"/>
                  </a:lnTo>
                  <a:close/>
                </a:path>
              </a:pathLst>
            </a:custGeom>
            <a:solidFill>
              <a:srgbClr val="0038A8">
                <a:alpha val="43922"/>
              </a:srgbClr>
            </a:solidFill>
            <a:ln cap="sq">
              <a:noFill/>
              <a:prstDash val="solid"/>
              <a:miter/>
            </a:ln>
          </p:spPr>
        </p:sp>
        <p:sp>
          <p:nvSpPr>
            <p:cNvPr name="TextBox 5" id="5"/>
            <p:cNvSpPr txBox="true"/>
            <p:nvPr/>
          </p:nvSpPr>
          <p:spPr>
            <a:xfrm>
              <a:off x="0" y="-28575"/>
              <a:ext cx="5532553" cy="2001790"/>
            </a:xfrm>
            <a:prstGeom prst="rect">
              <a:avLst/>
            </a:prstGeom>
          </p:spPr>
          <p:txBody>
            <a:bodyPr anchor="ctr" rtlCol="false" tIns="50800" lIns="50800" bIns="50800" rIns="50800"/>
            <a:lstStyle/>
            <a:p>
              <a:pPr algn="ctr">
                <a:lnSpc>
                  <a:spcPts val="1869"/>
                </a:lnSpc>
              </a:pPr>
            </a:p>
          </p:txBody>
        </p:sp>
      </p:grpSp>
      <p:sp>
        <p:nvSpPr>
          <p:cNvPr name="TextBox 6" id="6"/>
          <p:cNvSpPr txBox="true"/>
          <p:nvPr/>
        </p:nvSpPr>
        <p:spPr>
          <a:xfrm rot="0">
            <a:off x="2658194" y="211293"/>
            <a:ext cx="13428811" cy="1817809"/>
          </a:xfrm>
          <a:prstGeom prst="rect">
            <a:avLst/>
          </a:prstGeom>
        </p:spPr>
        <p:txBody>
          <a:bodyPr anchor="t" rtlCol="false" tIns="0" lIns="0" bIns="0" rIns="0">
            <a:spAutoFit/>
          </a:bodyPr>
          <a:lstStyle/>
          <a:p>
            <a:pPr algn="ctr">
              <a:lnSpc>
                <a:spcPts val="6881"/>
              </a:lnSpc>
              <a:spcBef>
                <a:spcPct val="0"/>
              </a:spcBef>
            </a:pPr>
            <a:r>
              <a:rPr lang="en-US" b="true" sz="4915" spc="29">
                <a:solidFill>
                  <a:srgbClr val="FFFFFF"/>
                </a:solidFill>
                <a:latin typeface="Neo Tech Bold"/>
                <a:ea typeface="Neo Tech Bold"/>
                <a:cs typeface="Neo Tech Bold"/>
                <a:sym typeface="Neo Tech Bold"/>
              </a:rPr>
              <a:t>RIEGO AGRICOLA INTELIGENTE CON INTELIGENCIA ARTIFICIAL</a:t>
            </a:r>
          </a:p>
        </p:txBody>
      </p:sp>
      <p:sp>
        <p:nvSpPr>
          <p:cNvPr name="TextBox 7" id="7"/>
          <p:cNvSpPr txBox="true"/>
          <p:nvPr/>
        </p:nvSpPr>
        <p:spPr>
          <a:xfrm rot="0">
            <a:off x="466279" y="2407648"/>
            <a:ext cx="7173872" cy="2845575"/>
          </a:xfrm>
          <a:prstGeom prst="rect">
            <a:avLst/>
          </a:prstGeom>
        </p:spPr>
        <p:txBody>
          <a:bodyPr anchor="t" rtlCol="false" tIns="0" lIns="0" bIns="0" rIns="0">
            <a:spAutoFit/>
          </a:bodyPr>
          <a:lstStyle/>
          <a:p>
            <a:pPr algn="l">
              <a:lnSpc>
                <a:spcPts val="3282"/>
              </a:lnSpc>
            </a:pPr>
            <a:r>
              <a:rPr lang="en-US" sz="2344" spc="51" b="true">
                <a:solidFill>
                  <a:srgbClr val="FFFFFF"/>
                </a:solidFill>
                <a:latin typeface="Canva Sans Bold"/>
                <a:ea typeface="Canva Sans Bold"/>
                <a:cs typeface="Canva Sans Bold"/>
                <a:sym typeface="Canva Sans Bold"/>
              </a:rPr>
              <a:t>Paso 1 – Entrenamiento de la IA</a:t>
            </a:r>
          </a:p>
          <a:p>
            <a:pPr algn="l">
              <a:lnSpc>
                <a:spcPts val="3282"/>
              </a:lnSpc>
            </a:pPr>
          </a:p>
          <a:p>
            <a:pPr algn="l">
              <a:lnSpc>
                <a:spcPts val="3282"/>
              </a:lnSpc>
            </a:pPr>
            <a:r>
              <a:rPr lang="en-US" sz="2344" spc="51">
                <a:solidFill>
                  <a:srgbClr val="FFFFFF"/>
                </a:solidFill>
                <a:latin typeface="Canva Sans"/>
                <a:ea typeface="Canva Sans"/>
                <a:cs typeface="Canva Sans"/>
                <a:sym typeface="Canva Sans"/>
              </a:rPr>
              <a:t>Reunir información</a:t>
            </a:r>
          </a:p>
          <a:p>
            <a:pPr algn="l">
              <a:lnSpc>
                <a:spcPts val="3282"/>
              </a:lnSpc>
            </a:pPr>
            <a:r>
              <a:rPr lang="en-US" sz="2344" spc="51">
                <a:solidFill>
                  <a:srgbClr val="FFFFFF"/>
                </a:solidFill>
                <a:latin typeface="Canva Sans"/>
                <a:ea typeface="Canva Sans"/>
                <a:cs typeface="Canva Sans"/>
                <a:sym typeface="Canva Sans"/>
              </a:rPr>
              <a:t>Primero necesitamos datos del campo, como:</a:t>
            </a:r>
          </a:p>
          <a:p>
            <a:pPr algn="l" marL="506178" indent="-253089" lvl="1">
              <a:lnSpc>
                <a:spcPts val="3282"/>
              </a:lnSpc>
              <a:buFont typeface="Arial"/>
              <a:buChar char="•"/>
            </a:pPr>
            <a:r>
              <a:rPr lang="en-US" sz="2344" spc="51">
                <a:solidFill>
                  <a:srgbClr val="FFFFFF"/>
                </a:solidFill>
                <a:latin typeface="Canva Sans"/>
                <a:ea typeface="Canva Sans"/>
                <a:cs typeface="Canva Sans"/>
                <a:sym typeface="Canva Sans"/>
              </a:rPr>
              <a:t>Cuánta humedad tenía el suelo</a:t>
            </a:r>
          </a:p>
          <a:p>
            <a:pPr algn="l" marL="506178" indent="-253089" lvl="1">
              <a:lnSpc>
                <a:spcPts val="3282"/>
              </a:lnSpc>
              <a:buFont typeface="Arial"/>
              <a:buChar char="•"/>
            </a:pPr>
            <a:r>
              <a:rPr lang="en-US" sz="2344" spc="51">
                <a:solidFill>
                  <a:srgbClr val="FFFFFF"/>
                </a:solidFill>
                <a:latin typeface="Canva Sans"/>
                <a:ea typeface="Canva Sans"/>
                <a:cs typeface="Canva Sans"/>
                <a:sym typeface="Canva Sans"/>
              </a:rPr>
              <a:t>Qué temperatura había</a:t>
            </a:r>
          </a:p>
          <a:p>
            <a:pPr algn="l">
              <a:lnSpc>
                <a:spcPts val="3282"/>
              </a:lnSpc>
            </a:pPr>
          </a:p>
        </p:txBody>
      </p:sp>
      <p:sp>
        <p:nvSpPr>
          <p:cNvPr name="TextBox 8" id="8"/>
          <p:cNvSpPr txBox="true"/>
          <p:nvPr/>
        </p:nvSpPr>
        <p:spPr>
          <a:xfrm rot="0">
            <a:off x="466279" y="5514975"/>
            <a:ext cx="9340941" cy="4483875"/>
          </a:xfrm>
          <a:prstGeom prst="rect">
            <a:avLst/>
          </a:prstGeom>
        </p:spPr>
        <p:txBody>
          <a:bodyPr anchor="t" rtlCol="false" tIns="0" lIns="0" bIns="0" rIns="0">
            <a:spAutoFit/>
          </a:bodyPr>
          <a:lstStyle/>
          <a:p>
            <a:pPr algn="l">
              <a:lnSpc>
                <a:spcPts val="3282"/>
              </a:lnSpc>
            </a:pPr>
            <a:r>
              <a:rPr lang="en-US" sz="2344" spc="51">
                <a:solidFill>
                  <a:srgbClr val="FFFFFF"/>
                </a:solidFill>
                <a:latin typeface="Canva Sans"/>
                <a:ea typeface="Canva Sans"/>
                <a:cs typeface="Canva Sans"/>
                <a:sym typeface="Canva Sans"/>
              </a:rPr>
              <a:t>Aprender de errores</a:t>
            </a:r>
          </a:p>
          <a:p>
            <a:pPr algn="l">
              <a:lnSpc>
                <a:spcPts val="3282"/>
              </a:lnSpc>
            </a:pPr>
            <a:r>
              <a:rPr lang="en-US" sz="2344" spc="51">
                <a:solidFill>
                  <a:srgbClr val="FFFFFF"/>
                </a:solidFill>
                <a:latin typeface="Canva Sans"/>
                <a:ea typeface="Canva Sans"/>
                <a:cs typeface="Canva Sans"/>
                <a:sym typeface="Canva Sans"/>
              </a:rPr>
              <a:t>El sistema hace predicciones como:</a:t>
            </a:r>
          </a:p>
          <a:p>
            <a:pPr algn="l">
              <a:lnSpc>
                <a:spcPts val="3282"/>
              </a:lnSpc>
            </a:pPr>
            <a:r>
              <a:rPr lang="en-US" sz="2344" spc="51">
                <a:solidFill>
                  <a:srgbClr val="FFFFFF"/>
                </a:solidFill>
                <a:latin typeface="Canva Sans"/>
                <a:ea typeface="Canva Sans"/>
                <a:cs typeface="Canva Sans"/>
                <a:sym typeface="Canva Sans"/>
              </a:rPr>
              <a:t>“Creo que esta zona necesita 20 mm de agua.”</a:t>
            </a:r>
          </a:p>
          <a:p>
            <a:pPr algn="l">
              <a:lnSpc>
                <a:spcPts val="3282"/>
              </a:lnSpc>
            </a:pPr>
            <a:r>
              <a:rPr lang="en-US" sz="2344" spc="51">
                <a:solidFill>
                  <a:srgbClr val="FFFFFF"/>
                </a:solidFill>
                <a:latin typeface="Canva Sans"/>
                <a:ea typeface="Canva Sans"/>
                <a:cs typeface="Canva Sans"/>
                <a:sym typeface="Canva Sans"/>
              </a:rPr>
              <a:t>Después se compara con lo que realmente ocurrió:</a:t>
            </a:r>
          </a:p>
          <a:p>
            <a:pPr algn="l" marL="506178" indent="-253089" lvl="1">
              <a:lnSpc>
                <a:spcPts val="3282"/>
              </a:lnSpc>
              <a:buFont typeface="Arial"/>
              <a:buChar char="•"/>
            </a:pPr>
            <a:r>
              <a:rPr lang="en-US" sz="2344" spc="51">
                <a:solidFill>
                  <a:srgbClr val="FFFFFF"/>
                </a:solidFill>
                <a:latin typeface="Canva Sans"/>
                <a:ea typeface="Canva Sans"/>
                <a:cs typeface="Canva Sans"/>
                <a:sym typeface="Canva Sans"/>
              </a:rPr>
              <a:t>¿Fue suficiente?</a:t>
            </a:r>
          </a:p>
          <a:p>
            <a:pPr algn="l" marL="506178" indent="-253089" lvl="1">
              <a:lnSpc>
                <a:spcPts val="3282"/>
              </a:lnSpc>
              <a:buFont typeface="Arial"/>
              <a:buChar char="•"/>
            </a:pPr>
            <a:r>
              <a:rPr lang="en-US" sz="2344" spc="51">
                <a:solidFill>
                  <a:srgbClr val="FFFFFF"/>
                </a:solidFill>
                <a:latin typeface="Canva Sans"/>
                <a:ea typeface="Canva Sans"/>
                <a:cs typeface="Canva Sans"/>
                <a:sym typeface="Canva Sans"/>
              </a:rPr>
              <a:t>¿Fue demasiada?</a:t>
            </a:r>
          </a:p>
          <a:p>
            <a:pPr algn="l" marL="506178" indent="-253089" lvl="1">
              <a:lnSpc>
                <a:spcPts val="3282"/>
              </a:lnSpc>
              <a:buFont typeface="Arial"/>
              <a:buChar char="•"/>
            </a:pPr>
            <a:r>
              <a:rPr lang="en-US" sz="2344" spc="51">
                <a:solidFill>
                  <a:srgbClr val="FFFFFF"/>
                </a:solidFill>
                <a:latin typeface="Canva Sans"/>
                <a:ea typeface="Canva Sans"/>
                <a:cs typeface="Canva Sans"/>
                <a:sym typeface="Canva Sans"/>
              </a:rPr>
              <a:t>¿El cultivo mejoró?</a:t>
            </a:r>
          </a:p>
          <a:p>
            <a:pPr algn="l">
              <a:lnSpc>
                <a:spcPts val="3282"/>
              </a:lnSpc>
            </a:pPr>
            <a:r>
              <a:rPr lang="en-US" sz="2344" spc="51">
                <a:solidFill>
                  <a:srgbClr val="FFFFFF"/>
                </a:solidFill>
                <a:latin typeface="Canva Sans"/>
                <a:ea typeface="Canva Sans"/>
                <a:cs typeface="Canva Sans"/>
                <a:sym typeface="Canva Sans"/>
              </a:rPr>
              <a:t>Si se equivoca, ajusta internamente sus cálculos.</a:t>
            </a:r>
          </a:p>
          <a:p>
            <a:pPr algn="l">
              <a:lnSpc>
                <a:spcPts val="3282"/>
              </a:lnSpc>
            </a:pPr>
            <a:r>
              <a:rPr lang="en-US" sz="2344" spc="51">
                <a:solidFill>
                  <a:srgbClr val="FFFFFF"/>
                </a:solidFill>
                <a:latin typeface="Canva Sans"/>
                <a:ea typeface="Canva Sans"/>
                <a:cs typeface="Canva Sans"/>
                <a:sym typeface="Canva Sans"/>
              </a:rPr>
              <a:t>Así mejora poco a poco.</a:t>
            </a:r>
          </a:p>
          <a:p>
            <a:pPr algn="l">
              <a:lnSpc>
                <a:spcPts val="3282"/>
              </a:lnSpc>
            </a:pPr>
          </a:p>
          <a:p>
            <a:pPr algn="l">
              <a:lnSpc>
                <a:spcPts val="3282"/>
              </a:lnSpc>
            </a:pPr>
          </a:p>
        </p:txBody>
      </p:sp>
      <p:sp>
        <p:nvSpPr>
          <p:cNvPr name="TextBox 9" id="9"/>
          <p:cNvSpPr txBox="true"/>
          <p:nvPr/>
        </p:nvSpPr>
        <p:spPr>
          <a:xfrm rot="0">
            <a:off x="9372600" y="3060542"/>
            <a:ext cx="7173872" cy="3664725"/>
          </a:xfrm>
          <a:prstGeom prst="rect">
            <a:avLst/>
          </a:prstGeom>
        </p:spPr>
        <p:txBody>
          <a:bodyPr anchor="t" rtlCol="false" tIns="0" lIns="0" bIns="0" rIns="0">
            <a:spAutoFit/>
          </a:bodyPr>
          <a:lstStyle/>
          <a:p>
            <a:pPr algn="l">
              <a:lnSpc>
                <a:spcPts val="3282"/>
              </a:lnSpc>
            </a:pPr>
            <a:r>
              <a:rPr lang="en-US" sz="2344" spc="51">
                <a:solidFill>
                  <a:srgbClr val="FFFFFF"/>
                </a:solidFill>
                <a:latin typeface="Canva Sans"/>
                <a:ea typeface="Canva Sans"/>
                <a:cs typeface="Canva Sans"/>
                <a:sym typeface="Canva Sans"/>
              </a:rPr>
              <a:t>Aprendizaje continuo</a:t>
            </a:r>
          </a:p>
          <a:p>
            <a:pPr algn="l">
              <a:lnSpc>
                <a:spcPts val="3282"/>
              </a:lnSpc>
            </a:pPr>
            <a:r>
              <a:rPr lang="en-US" sz="2344" spc="51">
                <a:solidFill>
                  <a:srgbClr val="FFFFFF"/>
                </a:solidFill>
                <a:latin typeface="Canva Sans"/>
                <a:ea typeface="Canva Sans"/>
                <a:cs typeface="Canva Sans"/>
                <a:sym typeface="Canva Sans"/>
              </a:rPr>
              <a:t>Una vez funcionando:</a:t>
            </a:r>
          </a:p>
          <a:p>
            <a:pPr algn="l" marL="506178" indent="-253089" lvl="1">
              <a:lnSpc>
                <a:spcPts val="3282"/>
              </a:lnSpc>
              <a:buFont typeface="Arial"/>
              <a:buChar char="•"/>
            </a:pPr>
            <a:r>
              <a:rPr lang="en-US" sz="2344" spc="51">
                <a:solidFill>
                  <a:srgbClr val="FFFFFF"/>
                </a:solidFill>
                <a:latin typeface="Canva Sans"/>
                <a:ea typeface="Canva Sans"/>
                <a:cs typeface="Canva Sans"/>
                <a:sym typeface="Canva Sans"/>
              </a:rPr>
              <a:t>Sigue recopilando datos.</a:t>
            </a:r>
          </a:p>
          <a:p>
            <a:pPr algn="l" marL="506178" indent="-253089" lvl="1">
              <a:lnSpc>
                <a:spcPts val="3282"/>
              </a:lnSpc>
              <a:buFont typeface="Arial"/>
              <a:buChar char="•"/>
            </a:pPr>
            <a:r>
              <a:rPr lang="en-US" sz="2344" spc="51">
                <a:solidFill>
                  <a:srgbClr val="FFFFFF"/>
                </a:solidFill>
                <a:latin typeface="Canva Sans"/>
                <a:ea typeface="Canva Sans"/>
                <a:cs typeface="Canva Sans"/>
                <a:sym typeface="Canva Sans"/>
              </a:rPr>
              <a:t>Sigue comparando resultados.</a:t>
            </a:r>
          </a:p>
          <a:p>
            <a:pPr algn="l" marL="506178" indent="-253089" lvl="1">
              <a:lnSpc>
                <a:spcPts val="3282"/>
              </a:lnSpc>
              <a:buFont typeface="Arial"/>
              <a:buChar char="•"/>
            </a:pPr>
            <a:r>
              <a:rPr lang="en-US" sz="2344" spc="51">
                <a:solidFill>
                  <a:srgbClr val="FFFFFF"/>
                </a:solidFill>
                <a:latin typeface="Canva Sans"/>
                <a:ea typeface="Canva Sans"/>
                <a:cs typeface="Canva Sans"/>
                <a:sym typeface="Canva Sans"/>
              </a:rPr>
              <a:t>Se vuelve más preciso cada temporada.</a:t>
            </a:r>
          </a:p>
          <a:p>
            <a:pPr algn="l">
              <a:lnSpc>
                <a:spcPts val="3282"/>
              </a:lnSpc>
            </a:pPr>
            <a:r>
              <a:rPr lang="en-US" sz="2344" spc="51">
                <a:solidFill>
                  <a:srgbClr val="FFFFFF"/>
                </a:solidFill>
                <a:latin typeface="Canva Sans"/>
                <a:ea typeface="Canva Sans"/>
                <a:cs typeface="Canva Sans"/>
                <a:sym typeface="Canva Sans"/>
              </a:rPr>
              <a:t>Es como un agricultor con experiencia, pero que recuerda absolutamente todo y aprende más rápido</a:t>
            </a:r>
          </a:p>
          <a:p>
            <a:pPr algn="l">
              <a:lnSpc>
                <a:spcPts val="3282"/>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54239" t="-103027" r="-48788" b="0"/>
            </a:stretch>
          </a:blipFill>
        </p:spPr>
      </p:sp>
      <p:grpSp>
        <p:nvGrpSpPr>
          <p:cNvPr name="Group 3" id="3"/>
          <p:cNvGrpSpPr/>
          <p:nvPr/>
        </p:nvGrpSpPr>
        <p:grpSpPr>
          <a:xfrm rot="0">
            <a:off x="-1130605" y="3098642"/>
            <a:ext cx="21006411" cy="7492051"/>
            <a:chOff x="0" y="0"/>
            <a:chExt cx="5532553" cy="1973215"/>
          </a:xfrm>
        </p:grpSpPr>
        <p:sp>
          <p:nvSpPr>
            <p:cNvPr name="Freeform 4" id="4"/>
            <p:cNvSpPr/>
            <p:nvPr/>
          </p:nvSpPr>
          <p:spPr>
            <a:xfrm flipH="false" flipV="false" rot="0">
              <a:off x="0" y="0"/>
              <a:ext cx="5532553" cy="1973215"/>
            </a:xfrm>
            <a:custGeom>
              <a:avLst/>
              <a:gdLst/>
              <a:ahLst/>
              <a:cxnLst/>
              <a:rect r="r" b="b" t="t" l="l"/>
              <a:pathLst>
                <a:path h="1973215" w="5532553">
                  <a:moveTo>
                    <a:pt x="0" y="0"/>
                  </a:moveTo>
                  <a:lnTo>
                    <a:pt x="5532553" y="0"/>
                  </a:lnTo>
                  <a:lnTo>
                    <a:pt x="5532553" y="1973215"/>
                  </a:lnTo>
                  <a:lnTo>
                    <a:pt x="0" y="1973215"/>
                  </a:lnTo>
                  <a:close/>
                </a:path>
              </a:pathLst>
            </a:custGeom>
            <a:solidFill>
              <a:srgbClr val="0038A8">
                <a:alpha val="43922"/>
              </a:srgbClr>
            </a:solidFill>
            <a:ln cap="sq">
              <a:noFill/>
              <a:prstDash val="solid"/>
              <a:miter/>
            </a:ln>
          </p:spPr>
        </p:sp>
        <p:sp>
          <p:nvSpPr>
            <p:cNvPr name="TextBox 5" id="5"/>
            <p:cNvSpPr txBox="true"/>
            <p:nvPr/>
          </p:nvSpPr>
          <p:spPr>
            <a:xfrm>
              <a:off x="0" y="-28575"/>
              <a:ext cx="5532553" cy="2001790"/>
            </a:xfrm>
            <a:prstGeom prst="rect">
              <a:avLst/>
            </a:prstGeom>
          </p:spPr>
          <p:txBody>
            <a:bodyPr anchor="ctr" rtlCol="false" tIns="50800" lIns="50800" bIns="50800" rIns="50800"/>
            <a:lstStyle/>
            <a:p>
              <a:pPr algn="ctr">
                <a:lnSpc>
                  <a:spcPts val="1869"/>
                </a:lnSpc>
              </a:pPr>
            </a:p>
          </p:txBody>
        </p:sp>
      </p:grpSp>
      <p:sp>
        <p:nvSpPr>
          <p:cNvPr name="Freeform 6" id="6"/>
          <p:cNvSpPr/>
          <p:nvPr/>
        </p:nvSpPr>
        <p:spPr>
          <a:xfrm flipH="false" flipV="false" rot="0">
            <a:off x="7622655" y="3775450"/>
            <a:ext cx="8743570" cy="5825403"/>
          </a:xfrm>
          <a:custGeom>
            <a:avLst/>
            <a:gdLst/>
            <a:ahLst/>
            <a:cxnLst/>
            <a:rect r="r" b="b" t="t" l="l"/>
            <a:pathLst>
              <a:path h="5825403" w="8743570">
                <a:moveTo>
                  <a:pt x="0" y="0"/>
                </a:moveTo>
                <a:lnTo>
                  <a:pt x="8743570" y="0"/>
                </a:lnTo>
                <a:lnTo>
                  <a:pt x="8743570" y="5825403"/>
                </a:lnTo>
                <a:lnTo>
                  <a:pt x="0" y="5825403"/>
                </a:lnTo>
                <a:lnTo>
                  <a:pt x="0" y="0"/>
                </a:lnTo>
                <a:close/>
              </a:path>
            </a:pathLst>
          </a:custGeom>
          <a:blipFill>
            <a:blip r:embed="rId3"/>
            <a:stretch>
              <a:fillRect l="0" t="0" r="0" b="0"/>
            </a:stretch>
          </a:blipFill>
        </p:spPr>
      </p:sp>
      <p:sp>
        <p:nvSpPr>
          <p:cNvPr name="TextBox 7" id="7"/>
          <p:cNvSpPr txBox="true"/>
          <p:nvPr/>
        </p:nvSpPr>
        <p:spPr>
          <a:xfrm rot="0">
            <a:off x="2658194" y="211293"/>
            <a:ext cx="13428811" cy="1817809"/>
          </a:xfrm>
          <a:prstGeom prst="rect">
            <a:avLst/>
          </a:prstGeom>
        </p:spPr>
        <p:txBody>
          <a:bodyPr anchor="t" rtlCol="false" tIns="0" lIns="0" bIns="0" rIns="0">
            <a:spAutoFit/>
          </a:bodyPr>
          <a:lstStyle/>
          <a:p>
            <a:pPr algn="ctr">
              <a:lnSpc>
                <a:spcPts val="6881"/>
              </a:lnSpc>
              <a:spcBef>
                <a:spcPct val="0"/>
              </a:spcBef>
            </a:pPr>
            <a:r>
              <a:rPr lang="en-US" b="true" sz="4915" spc="29">
                <a:solidFill>
                  <a:srgbClr val="FFFFFF"/>
                </a:solidFill>
                <a:latin typeface="Neo Tech Bold"/>
                <a:ea typeface="Neo Tech Bold"/>
                <a:cs typeface="Neo Tech Bold"/>
                <a:sym typeface="Neo Tech Bold"/>
              </a:rPr>
              <a:t>RIEGO AGRICOLA INTELIGENTE CON INTELIGENCIA ARTIFICIAL</a:t>
            </a:r>
          </a:p>
        </p:txBody>
      </p:sp>
      <p:sp>
        <p:nvSpPr>
          <p:cNvPr name="TextBox 8" id="8"/>
          <p:cNvSpPr txBox="true"/>
          <p:nvPr/>
        </p:nvSpPr>
        <p:spPr>
          <a:xfrm rot="0">
            <a:off x="466279" y="2742057"/>
            <a:ext cx="12264657" cy="3664725"/>
          </a:xfrm>
          <a:prstGeom prst="rect">
            <a:avLst/>
          </a:prstGeom>
        </p:spPr>
        <p:txBody>
          <a:bodyPr anchor="t" rtlCol="false" tIns="0" lIns="0" bIns="0" rIns="0">
            <a:spAutoFit/>
          </a:bodyPr>
          <a:lstStyle/>
          <a:p>
            <a:pPr algn="l">
              <a:lnSpc>
                <a:spcPts val="3282"/>
              </a:lnSpc>
            </a:pPr>
            <a:r>
              <a:rPr lang="en-US" sz="2344" spc="51" b="true">
                <a:solidFill>
                  <a:srgbClr val="FFFFFF"/>
                </a:solidFill>
                <a:latin typeface="Canva Sans Bold"/>
                <a:ea typeface="Canva Sans Bold"/>
                <a:cs typeface="Canva Sans Bold"/>
                <a:sym typeface="Canva Sans Bold"/>
              </a:rPr>
              <a:t>Paso 2 -En el campo se instalan sensores enterrados en distintas zonas</a:t>
            </a:r>
          </a:p>
          <a:p>
            <a:pPr algn="l">
              <a:lnSpc>
                <a:spcPts val="3282"/>
              </a:lnSpc>
            </a:pPr>
          </a:p>
          <a:p>
            <a:pPr algn="l">
              <a:lnSpc>
                <a:spcPts val="3282"/>
              </a:lnSpc>
            </a:pPr>
            <a:r>
              <a:rPr lang="en-US" sz="2344" spc="51">
                <a:solidFill>
                  <a:srgbClr val="FFFFFF"/>
                </a:solidFill>
                <a:latin typeface="Canva Sans"/>
                <a:ea typeface="Canva Sans"/>
                <a:cs typeface="Canva Sans"/>
                <a:sym typeface="Canva Sans"/>
              </a:rPr>
              <a:t>Estos sensores miden:</a:t>
            </a:r>
          </a:p>
          <a:p>
            <a:pPr algn="l" marL="506178" indent="-253089" lvl="1">
              <a:lnSpc>
                <a:spcPts val="3282"/>
              </a:lnSpc>
              <a:buFont typeface="Arial"/>
              <a:buChar char="•"/>
            </a:pPr>
            <a:r>
              <a:rPr lang="en-US" sz="2344" spc="51">
                <a:solidFill>
                  <a:srgbClr val="FFFFFF"/>
                </a:solidFill>
                <a:latin typeface="Canva Sans"/>
                <a:ea typeface="Canva Sans"/>
                <a:cs typeface="Canva Sans"/>
                <a:sym typeface="Canva Sans"/>
              </a:rPr>
              <a:t>Humedad del suelo</a:t>
            </a:r>
          </a:p>
          <a:p>
            <a:pPr algn="l" marL="506178" indent="-253089" lvl="1">
              <a:lnSpc>
                <a:spcPts val="3282"/>
              </a:lnSpc>
              <a:buFont typeface="Arial"/>
              <a:buChar char="•"/>
            </a:pPr>
            <a:r>
              <a:rPr lang="en-US" sz="2344" spc="51">
                <a:solidFill>
                  <a:srgbClr val="FFFFFF"/>
                </a:solidFill>
                <a:latin typeface="Canva Sans"/>
                <a:ea typeface="Canva Sans"/>
                <a:cs typeface="Canva Sans"/>
                <a:sym typeface="Canva Sans"/>
              </a:rPr>
              <a:t>Temperatura del suelo</a:t>
            </a:r>
          </a:p>
          <a:p>
            <a:pPr algn="l" marL="506178" indent="-253089" lvl="1">
              <a:lnSpc>
                <a:spcPts val="3282"/>
              </a:lnSpc>
              <a:buFont typeface="Arial"/>
              <a:buChar char="•"/>
            </a:pPr>
            <a:r>
              <a:rPr lang="en-US" sz="2344" spc="51">
                <a:solidFill>
                  <a:srgbClr val="FFFFFF"/>
                </a:solidFill>
                <a:latin typeface="Canva Sans"/>
                <a:ea typeface="Canva Sans"/>
                <a:cs typeface="Canva Sans"/>
                <a:sym typeface="Canva Sans"/>
              </a:rPr>
              <a:t>T</a:t>
            </a:r>
            <a:r>
              <a:rPr lang="en-US" sz="2344" spc="51">
                <a:solidFill>
                  <a:srgbClr val="FFFFFF"/>
                </a:solidFill>
                <a:latin typeface="Canva Sans"/>
                <a:ea typeface="Canva Sans"/>
                <a:cs typeface="Canva Sans"/>
                <a:sym typeface="Canva Sans"/>
              </a:rPr>
              <a:t>emperatura ambiente</a:t>
            </a:r>
          </a:p>
          <a:p>
            <a:pPr algn="l" marL="506178" indent="-253089" lvl="1">
              <a:lnSpc>
                <a:spcPts val="3282"/>
              </a:lnSpc>
              <a:buFont typeface="Arial"/>
              <a:buChar char="•"/>
            </a:pPr>
            <a:r>
              <a:rPr lang="en-US" sz="2344" spc="51">
                <a:solidFill>
                  <a:srgbClr val="FFFFFF"/>
                </a:solidFill>
                <a:latin typeface="Canva Sans"/>
                <a:ea typeface="Canva Sans"/>
                <a:cs typeface="Canva Sans"/>
                <a:sym typeface="Canva Sans"/>
              </a:rPr>
              <a:t>Radiación solar</a:t>
            </a:r>
          </a:p>
          <a:p>
            <a:pPr algn="l" marL="506178" indent="-253089" lvl="1">
              <a:lnSpc>
                <a:spcPts val="3282"/>
              </a:lnSpc>
              <a:buFont typeface="Arial"/>
              <a:buChar char="•"/>
            </a:pPr>
            <a:r>
              <a:rPr lang="en-US" sz="2344" spc="51">
                <a:solidFill>
                  <a:srgbClr val="FFFFFF"/>
                </a:solidFill>
                <a:latin typeface="Canva Sans"/>
                <a:ea typeface="Canva Sans"/>
                <a:cs typeface="Canva Sans"/>
                <a:sym typeface="Canva Sans"/>
              </a:rPr>
              <a:t>Cantidad de agua aplicada</a:t>
            </a:r>
          </a:p>
          <a:p>
            <a:pPr algn="l">
              <a:lnSpc>
                <a:spcPts val="3282"/>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54239" t="-103027" r="-48788" b="0"/>
            </a:stretch>
          </a:blipFill>
        </p:spPr>
      </p:sp>
      <p:grpSp>
        <p:nvGrpSpPr>
          <p:cNvPr name="Group 3" id="3"/>
          <p:cNvGrpSpPr/>
          <p:nvPr/>
        </p:nvGrpSpPr>
        <p:grpSpPr>
          <a:xfrm rot="0">
            <a:off x="-1130605" y="3098642"/>
            <a:ext cx="21006411" cy="7492051"/>
            <a:chOff x="0" y="0"/>
            <a:chExt cx="5532553" cy="1973215"/>
          </a:xfrm>
        </p:grpSpPr>
        <p:sp>
          <p:nvSpPr>
            <p:cNvPr name="Freeform 4" id="4"/>
            <p:cNvSpPr/>
            <p:nvPr/>
          </p:nvSpPr>
          <p:spPr>
            <a:xfrm flipH="false" flipV="false" rot="0">
              <a:off x="0" y="0"/>
              <a:ext cx="5532553" cy="1973215"/>
            </a:xfrm>
            <a:custGeom>
              <a:avLst/>
              <a:gdLst/>
              <a:ahLst/>
              <a:cxnLst/>
              <a:rect r="r" b="b" t="t" l="l"/>
              <a:pathLst>
                <a:path h="1973215" w="5532553">
                  <a:moveTo>
                    <a:pt x="0" y="0"/>
                  </a:moveTo>
                  <a:lnTo>
                    <a:pt x="5532553" y="0"/>
                  </a:lnTo>
                  <a:lnTo>
                    <a:pt x="5532553" y="1973215"/>
                  </a:lnTo>
                  <a:lnTo>
                    <a:pt x="0" y="1973215"/>
                  </a:lnTo>
                  <a:close/>
                </a:path>
              </a:pathLst>
            </a:custGeom>
            <a:solidFill>
              <a:srgbClr val="0038A8">
                <a:alpha val="43922"/>
              </a:srgbClr>
            </a:solidFill>
            <a:ln cap="sq">
              <a:noFill/>
              <a:prstDash val="solid"/>
              <a:miter/>
            </a:ln>
          </p:spPr>
        </p:sp>
        <p:sp>
          <p:nvSpPr>
            <p:cNvPr name="TextBox 5" id="5"/>
            <p:cNvSpPr txBox="true"/>
            <p:nvPr/>
          </p:nvSpPr>
          <p:spPr>
            <a:xfrm>
              <a:off x="0" y="-28575"/>
              <a:ext cx="5532553" cy="2001790"/>
            </a:xfrm>
            <a:prstGeom prst="rect">
              <a:avLst/>
            </a:prstGeom>
          </p:spPr>
          <p:txBody>
            <a:bodyPr anchor="ctr" rtlCol="false" tIns="50800" lIns="50800" bIns="50800" rIns="50800"/>
            <a:lstStyle/>
            <a:p>
              <a:pPr algn="ctr">
                <a:lnSpc>
                  <a:spcPts val="1869"/>
                </a:lnSpc>
              </a:pPr>
            </a:p>
          </p:txBody>
        </p:sp>
      </p:grpSp>
      <p:sp>
        <p:nvSpPr>
          <p:cNvPr name="TextBox 6" id="6"/>
          <p:cNvSpPr txBox="true"/>
          <p:nvPr/>
        </p:nvSpPr>
        <p:spPr>
          <a:xfrm rot="0">
            <a:off x="466279" y="2742057"/>
            <a:ext cx="12264657" cy="6531750"/>
          </a:xfrm>
          <a:prstGeom prst="rect">
            <a:avLst/>
          </a:prstGeom>
        </p:spPr>
        <p:txBody>
          <a:bodyPr anchor="t" rtlCol="false" tIns="0" lIns="0" bIns="0" rIns="0">
            <a:spAutoFit/>
          </a:bodyPr>
          <a:lstStyle/>
          <a:p>
            <a:pPr algn="l">
              <a:lnSpc>
                <a:spcPts val="3282"/>
              </a:lnSpc>
            </a:pPr>
            <a:r>
              <a:rPr lang="en-US" sz="2344" spc="51" b="true">
                <a:solidFill>
                  <a:srgbClr val="FFFFFF"/>
                </a:solidFill>
                <a:latin typeface="Canva Sans Bold"/>
                <a:ea typeface="Canva Sans Bold"/>
                <a:cs typeface="Canva Sans Bold"/>
                <a:sym typeface="Canva Sans Bold"/>
              </a:rPr>
              <a:t>Paso 3- análisis de datos</a:t>
            </a:r>
          </a:p>
          <a:p>
            <a:pPr algn="l">
              <a:lnSpc>
                <a:spcPts val="3282"/>
              </a:lnSpc>
            </a:pPr>
          </a:p>
          <a:p>
            <a:pPr algn="l">
              <a:lnSpc>
                <a:spcPts val="3282"/>
              </a:lnSpc>
            </a:pPr>
            <a:r>
              <a:rPr lang="en-US" sz="2344" spc="51" b="true">
                <a:solidFill>
                  <a:srgbClr val="FFFFFF"/>
                </a:solidFill>
                <a:latin typeface="Canva Sans Bold"/>
                <a:ea typeface="Canva Sans Bold"/>
                <a:cs typeface="Canva Sans Bold"/>
                <a:sym typeface="Canva Sans Bold"/>
              </a:rPr>
              <a:t>La Inteligencia Artificial analiza:</a:t>
            </a:r>
          </a:p>
          <a:p>
            <a:pPr algn="l" marL="506178" indent="-253089" lvl="1">
              <a:lnSpc>
                <a:spcPts val="3282"/>
              </a:lnSpc>
              <a:buFont typeface="Arial"/>
              <a:buChar char="•"/>
            </a:pPr>
            <a:r>
              <a:rPr lang="en-US" sz="2344" spc="51">
                <a:solidFill>
                  <a:srgbClr val="FFFFFF"/>
                </a:solidFill>
                <a:latin typeface="Canva Sans"/>
                <a:ea typeface="Canva Sans"/>
                <a:cs typeface="Canva Sans"/>
                <a:sym typeface="Canva Sans"/>
              </a:rPr>
              <a:t>Condiciones actuales del suelo</a:t>
            </a:r>
          </a:p>
          <a:p>
            <a:pPr algn="l" marL="506178" indent="-253089" lvl="1">
              <a:lnSpc>
                <a:spcPts val="3282"/>
              </a:lnSpc>
              <a:buFont typeface="Arial"/>
              <a:buChar char="•"/>
            </a:pPr>
            <a:r>
              <a:rPr lang="en-US" sz="2344" spc="51">
                <a:solidFill>
                  <a:srgbClr val="FFFFFF"/>
                </a:solidFill>
                <a:latin typeface="Canva Sans"/>
                <a:ea typeface="Canva Sans"/>
                <a:cs typeface="Canva Sans"/>
                <a:sym typeface="Canva Sans"/>
              </a:rPr>
              <a:t>His</a:t>
            </a:r>
            <a:r>
              <a:rPr lang="en-US" sz="2344" spc="51">
                <a:solidFill>
                  <a:srgbClr val="FFFFFF"/>
                </a:solidFill>
                <a:latin typeface="Canva Sans"/>
                <a:ea typeface="Canva Sans"/>
                <a:cs typeface="Canva Sans"/>
                <a:sym typeface="Canva Sans"/>
              </a:rPr>
              <a:t>torial de riegos anteriores</a:t>
            </a:r>
          </a:p>
          <a:p>
            <a:pPr algn="l" marL="506178" indent="-253089" lvl="1">
              <a:lnSpc>
                <a:spcPts val="3282"/>
              </a:lnSpc>
              <a:buFont typeface="Arial"/>
              <a:buChar char="•"/>
            </a:pPr>
            <a:r>
              <a:rPr lang="en-US" sz="2344" spc="51">
                <a:solidFill>
                  <a:srgbClr val="FFFFFF"/>
                </a:solidFill>
                <a:latin typeface="Canva Sans"/>
                <a:ea typeface="Canva Sans"/>
                <a:cs typeface="Canva Sans"/>
                <a:sym typeface="Canva Sans"/>
              </a:rPr>
              <a:t>Ti</a:t>
            </a:r>
            <a:r>
              <a:rPr lang="en-US" sz="2344" spc="51">
                <a:solidFill>
                  <a:srgbClr val="FFFFFF"/>
                </a:solidFill>
                <a:latin typeface="Canva Sans"/>
                <a:ea typeface="Canva Sans"/>
                <a:cs typeface="Canva Sans"/>
                <a:sym typeface="Canva Sans"/>
              </a:rPr>
              <a:t>po de cultivo</a:t>
            </a:r>
          </a:p>
          <a:p>
            <a:pPr algn="l" marL="506178" indent="-253089" lvl="1">
              <a:lnSpc>
                <a:spcPts val="3282"/>
              </a:lnSpc>
              <a:buFont typeface="Arial"/>
              <a:buChar char="•"/>
            </a:pPr>
            <a:r>
              <a:rPr lang="en-US" sz="2344" spc="51">
                <a:solidFill>
                  <a:srgbClr val="FFFFFF"/>
                </a:solidFill>
                <a:latin typeface="Canva Sans"/>
                <a:ea typeface="Canva Sans"/>
                <a:cs typeface="Canva Sans"/>
                <a:sym typeface="Canva Sans"/>
              </a:rPr>
              <a:t>Etapa de crecimiento</a:t>
            </a:r>
          </a:p>
          <a:p>
            <a:pPr algn="l" marL="506178" indent="-253089" lvl="1">
              <a:lnSpc>
                <a:spcPts val="3282"/>
              </a:lnSpc>
              <a:buFont typeface="Arial"/>
              <a:buChar char="•"/>
            </a:pPr>
            <a:r>
              <a:rPr lang="en-US" sz="2344" spc="51">
                <a:solidFill>
                  <a:srgbClr val="FFFFFF"/>
                </a:solidFill>
                <a:latin typeface="Canva Sans"/>
                <a:ea typeface="Canva Sans"/>
                <a:cs typeface="Canva Sans"/>
                <a:sym typeface="Canva Sans"/>
              </a:rPr>
              <a:t>Pronóstico del clima</a:t>
            </a:r>
          </a:p>
          <a:p>
            <a:pPr algn="l" marL="506178" indent="-253089" lvl="1">
              <a:lnSpc>
                <a:spcPts val="3282"/>
              </a:lnSpc>
              <a:buFont typeface="Arial"/>
              <a:buChar char="•"/>
            </a:pPr>
            <a:r>
              <a:rPr lang="en-US" sz="2344" spc="51">
                <a:solidFill>
                  <a:srgbClr val="FFFFFF"/>
                </a:solidFill>
                <a:latin typeface="Canva Sans"/>
                <a:ea typeface="Canva Sans"/>
                <a:cs typeface="Canva Sans"/>
                <a:sym typeface="Canva Sans"/>
              </a:rPr>
              <a:t>Inform</a:t>
            </a:r>
            <a:r>
              <a:rPr lang="en-US" sz="2344" spc="51">
                <a:solidFill>
                  <a:srgbClr val="FFFFFF"/>
                </a:solidFill>
                <a:latin typeface="Canva Sans"/>
                <a:ea typeface="Canva Sans"/>
                <a:cs typeface="Canva Sans"/>
                <a:sym typeface="Canva Sans"/>
              </a:rPr>
              <a:t>ación del Servicio Meteorológico Nacional</a:t>
            </a:r>
          </a:p>
          <a:p>
            <a:pPr algn="l">
              <a:lnSpc>
                <a:spcPts val="3282"/>
              </a:lnSpc>
            </a:pPr>
          </a:p>
          <a:p>
            <a:pPr algn="l">
              <a:lnSpc>
                <a:spcPts val="3282"/>
              </a:lnSpc>
            </a:pPr>
            <a:r>
              <a:rPr lang="en-US" sz="2344" spc="51" b="true">
                <a:solidFill>
                  <a:srgbClr val="FFFFFF"/>
                </a:solidFill>
                <a:latin typeface="Canva Sans Bold"/>
                <a:ea typeface="Canva Sans Bold"/>
                <a:cs typeface="Canva Sans Bold"/>
                <a:sym typeface="Canva Sans Bold"/>
              </a:rPr>
              <a:t>Con estos datos, la IA responde preguntas como:</a:t>
            </a:r>
          </a:p>
          <a:p>
            <a:pPr algn="l" marL="506178" indent="-253089" lvl="1">
              <a:lnSpc>
                <a:spcPts val="3282"/>
              </a:lnSpc>
              <a:buFont typeface="Arial"/>
              <a:buChar char="•"/>
            </a:pPr>
            <a:r>
              <a:rPr lang="en-US" sz="2344" spc="51">
                <a:solidFill>
                  <a:srgbClr val="FFFFFF"/>
                </a:solidFill>
                <a:latin typeface="Canva Sans"/>
                <a:ea typeface="Canva Sans"/>
                <a:cs typeface="Canva Sans"/>
                <a:sym typeface="Canva Sans"/>
              </a:rPr>
              <a:t>¿Esta zon</a:t>
            </a:r>
            <a:r>
              <a:rPr lang="en-US" sz="2344" spc="51">
                <a:solidFill>
                  <a:srgbClr val="FFFFFF"/>
                </a:solidFill>
                <a:latin typeface="Canva Sans"/>
                <a:ea typeface="Canva Sans"/>
                <a:cs typeface="Canva Sans"/>
                <a:sym typeface="Canva Sans"/>
              </a:rPr>
              <a:t>a realmente necesita riego ahora?</a:t>
            </a:r>
          </a:p>
          <a:p>
            <a:pPr algn="l" marL="506178" indent="-253089" lvl="1">
              <a:lnSpc>
                <a:spcPts val="3282"/>
              </a:lnSpc>
              <a:buFont typeface="Arial"/>
              <a:buChar char="•"/>
            </a:pPr>
            <a:r>
              <a:rPr lang="en-US" sz="2344" spc="51">
                <a:solidFill>
                  <a:srgbClr val="FFFFFF"/>
                </a:solidFill>
                <a:latin typeface="Canva Sans"/>
                <a:ea typeface="Canva Sans"/>
                <a:cs typeface="Canva Sans"/>
                <a:sym typeface="Canva Sans"/>
              </a:rPr>
              <a:t>¿Cuánta agua se debe aplicar?</a:t>
            </a:r>
          </a:p>
          <a:p>
            <a:pPr algn="l" marL="506178" indent="-253089" lvl="1">
              <a:lnSpc>
                <a:spcPts val="3282"/>
              </a:lnSpc>
              <a:buFont typeface="Arial"/>
              <a:buChar char="•"/>
            </a:pPr>
            <a:r>
              <a:rPr lang="en-US" sz="2344" spc="51">
                <a:solidFill>
                  <a:srgbClr val="FFFFFF"/>
                </a:solidFill>
                <a:latin typeface="Canva Sans"/>
                <a:ea typeface="Canva Sans"/>
                <a:cs typeface="Canva Sans"/>
                <a:sym typeface="Canva Sans"/>
              </a:rPr>
              <a:t>¿Conviene esperar lluvia?</a:t>
            </a:r>
          </a:p>
          <a:p>
            <a:pPr algn="l">
              <a:lnSpc>
                <a:spcPts val="3282"/>
              </a:lnSpc>
            </a:pPr>
          </a:p>
          <a:p>
            <a:pPr algn="l">
              <a:lnSpc>
                <a:spcPts val="3282"/>
              </a:lnSpc>
            </a:pPr>
          </a:p>
        </p:txBody>
      </p:sp>
      <p:sp>
        <p:nvSpPr>
          <p:cNvPr name="Freeform 7" id="7"/>
          <p:cNvSpPr/>
          <p:nvPr/>
        </p:nvSpPr>
        <p:spPr>
          <a:xfrm flipH="false" flipV="false" rot="0">
            <a:off x="8753276" y="2780157"/>
            <a:ext cx="8743570" cy="5825403"/>
          </a:xfrm>
          <a:custGeom>
            <a:avLst/>
            <a:gdLst/>
            <a:ahLst/>
            <a:cxnLst/>
            <a:rect r="r" b="b" t="t" l="l"/>
            <a:pathLst>
              <a:path h="5825403" w="8743570">
                <a:moveTo>
                  <a:pt x="0" y="0"/>
                </a:moveTo>
                <a:lnTo>
                  <a:pt x="8743570" y="0"/>
                </a:lnTo>
                <a:lnTo>
                  <a:pt x="8743570" y="5825403"/>
                </a:lnTo>
                <a:lnTo>
                  <a:pt x="0" y="5825403"/>
                </a:lnTo>
                <a:lnTo>
                  <a:pt x="0" y="0"/>
                </a:lnTo>
                <a:close/>
              </a:path>
            </a:pathLst>
          </a:custGeom>
          <a:blipFill>
            <a:blip r:embed="rId3"/>
            <a:stretch>
              <a:fillRect l="0" t="0" r="0" b="0"/>
            </a:stretch>
          </a:blipFill>
        </p:spPr>
      </p:sp>
      <p:sp>
        <p:nvSpPr>
          <p:cNvPr name="TextBox 8" id="8"/>
          <p:cNvSpPr txBox="true"/>
          <p:nvPr/>
        </p:nvSpPr>
        <p:spPr>
          <a:xfrm rot="0">
            <a:off x="2658194" y="211293"/>
            <a:ext cx="13428811" cy="1817809"/>
          </a:xfrm>
          <a:prstGeom prst="rect">
            <a:avLst/>
          </a:prstGeom>
        </p:spPr>
        <p:txBody>
          <a:bodyPr anchor="t" rtlCol="false" tIns="0" lIns="0" bIns="0" rIns="0">
            <a:spAutoFit/>
          </a:bodyPr>
          <a:lstStyle/>
          <a:p>
            <a:pPr algn="ctr">
              <a:lnSpc>
                <a:spcPts val="6881"/>
              </a:lnSpc>
              <a:spcBef>
                <a:spcPct val="0"/>
              </a:spcBef>
            </a:pPr>
            <a:r>
              <a:rPr lang="en-US" b="true" sz="4915" spc="29">
                <a:solidFill>
                  <a:srgbClr val="FFFFFF"/>
                </a:solidFill>
                <a:latin typeface="Neo Tech Bold"/>
                <a:ea typeface="Neo Tech Bold"/>
                <a:cs typeface="Neo Tech Bold"/>
                <a:sym typeface="Neo Tech Bold"/>
              </a:rPr>
              <a:t>RIEGO AGRICOLA INTELIGENTE CON INTELIGENCIA ARTIFICIAL</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DAHBLRuNHms</dc:identifier>
  <dcterms:modified xsi:type="dcterms:W3CDTF">2011-08-01T06:04:30Z</dcterms:modified>
  <cp:revision>1</cp:revision>
  <dc:title>Inteligencia</dc:title>
</cp:coreProperties>
</file>

<file path=docProps/thumbnail.jpeg>
</file>